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309" r:id="rId19"/>
    <p:sldId id="310" r:id="rId20"/>
    <p:sldId id="311" r:id="rId21"/>
    <p:sldId id="312" r:id="rId22"/>
    <p:sldId id="313" r:id="rId23"/>
    <p:sldId id="314" r:id="rId24"/>
    <p:sldId id="315" r:id="rId25"/>
    <p:sldId id="316" r:id="rId26"/>
    <p:sldId id="317" r:id="rId27"/>
    <p:sldId id="318" r:id="rId28"/>
    <p:sldId id="319" r:id="rId29"/>
    <p:sldId id="320" r:id="rId30"/>
    <p:sldId id="321" r:id="rId31"/>
    <p:sldId id="322" r:id="rId32"/>
    <p:sldId id="323" r:id="rId33"/>
    <p:sldId id="308" r:id="rId34"/>
  </p:sldIdLst>
  <p:sldSz cx="9144000" cy="6858000" type="screen4x3"/>
  <p:notesSz cx="6858000" cy="9144000"/>
  <p:embeddedFontLst>
    <p:embeddedFont>
      <p:font typeface="Dotum" pitchFamily="34" charset="-127"/>
      <p:regular r:id="rId35"/>
    </p:embeddedFont>
    <p:embeddedFont>
      <p:font typeface="EucrosiaUPC" pitchFamily="18" charset="-34"/>
      <p:regular r:id="rId36"/>
      <p:bold r:id="rId37"/>
      <p:italic r:id="rId38"/>
      <p:boldItalic r:id="rId39"/>
    </p:embeddedFont>
    <p:embeddedFont>
      <p:font typeface="Andantino script" pitchFamily="2" charset="0"/>
      <p:regular r:id="rId40"/>
    </p:embeddedFont>
    <p:embeddedFont>
      <p:font typeface="Calibri" pitchFamily="34" charset="0"/>
      <p:regular r:id="rId41"/>
      <p:bold r:id="rId42"/>
      <p:italic r:id="rId43"/>
      <p:boldItalic r:id="rId4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3300"/>
    <a:srgbClr val="CC6600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713" autoAdjust="0"/>
  </p:normalViewPr>
  <p:slideViewPr>
    <p:cSldViewPr>
      <p:cViewPr>
        <p:scale>
          <a:sx n="100" d="100"/>
          <a:sy n="100" d="100"/>
        </p:scale>
        <p:origin x="-1938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8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F00E1-6CAE-43D4-9B18-7A98F9899900}" type="datetimeFigureOut">
              <a:rPr lang="ru-RU" smtClean="0"/>
              <a:pPr/>
              <a:t>26.09.2015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29A4-40EF-4D6B-A02A-64E01EAC84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F00E1-6CAE-43D4-9B18-7A98F9899900}" type="datetimeFigureOut">
              <a:rPr lang="ru-RU" smtClean="0"/>
              <a:pPr/>
              <a:t>26.09.2015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29A4-40EF-4D6B-A02A-64E01EAC84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F00E1-6CAE-43D4-9B18-7A98F9899900}" type="datetimeFigureOut">
              <a:rPr lang="ru-RU" smtClean="0"/>
              <a:pPr/>
              <a:t>26.09.2015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29A4-40EF-4D6B-A02A-64E01EAC84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F00E1-6CAE-43D4-9B18-7A98F9899900}" type="datetimeFigureOut">
              <a:rPr lang="ru-RU" smtClean="0"/>
              <a:pPr/>
              <a:t>26.09.2015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29A4-40EF-4D6B-A02A-64E01EAC84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F00E1-6CAE-43D4-9B18-7A98F9899900}" type="datetimeFigureOut">
              <a:rPr lang="ru-RU" smtClean="0"/>
              <a:pPr/>
              <a:t>26.09.2015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29A4-40EF-4D6B-A02A-64E01EAC84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F00E1-6CAE-43D4-9B18-7A98F9899900}" type="datetimeFigureOut">
              <a:rPr lang="ru-RU" smtClean="0"/>
              <a:pPr/>
              <a:t>26.09.2015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29A4-40EF-4D6B-A02A-64E01EAC84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F00E1-6CAE-43D4-9B18-7A98F9899900}" type="datetimeFigureOut">
              <a:rPr lang="ru-RU" smtClean="0"/>
              <a:pPr/>
              <a:t>26.09.2015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29A4-40EF-4D6B-A02A-64E01EAC84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F00E1-6CAE-43D4-9B18-7A98F9899900}" type="datetimeFigureOut">
              <a:rPr lang="ru-RU" smtClean="0"/>
              <a:pPr/>
              <a:t>26.09.2015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29A4-40EF-4D6B-A02A-64E01EAC84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F00E1-6CAE-43D4-9B18-7A98F9899900}" type="datetimeFigureOut">
              <a:rPr lang="ru-RU" smtClean="0"/>
              <a:pPr/>
              <a:t>26.09.2015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29A4-40EF-4D6B-A02A-64E01EAC84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F00E1-6CAE-43D4-9B18-7A98F9899900}" type="datetimeFigureOut">
              <a:rPr lang="ru-RU" smtClean="0"/>
              <a:pPr/>
              <a:t>26.09.2015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29A4-40EF-4D6B-A02A-64E01EAC84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F00E1-6CAE-43D4-9B18-7A98F9899900}" type="datetimeFigureOut">
              <a:rPr lang="ru-RU" smtClean="0"/>
              <a:pPr/>
              <a:t>26.09.2015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A29A4-40EF-4D6B-A02A-64E01EAC84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F00E1-6CAE-43D4-9B18-7A98F9899900}" type="datetimeFigureOut">
              <a:rPr lang="ru-RU" smtClean="0"/>
              <a:pPr/>
              <a:t>26.09.2015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A29A4-40EF-4D6B-A02A-64E01EAC84E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2214554"/>
            <a:ext cx="9144000" cy="1470025"/>
          </a:xfrm>
        </p:spPr>
        <p:txBody>
          <a:bodyPr>
            <a:noAutofit/>
          </a:bodyPr>
          <a:lstStyle/>
          <a:p>
            <a:r>
              <a:rPr lang="ru-RU" sz="1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6633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Dotum" pitchFamily="34" charset="-127"/>
                <a:ea typeface="Dotum" pitchFamily="34" charset="-127"/>
                <a:cs typeface="EucrosiaUPC" pitchFamily="18" charset="-34"/>
              </a:rPr>
              <a:t>Жатва</a:t>
            </a:r>
            <a:endParaRPr lang="ru-RU" sz="12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663300"/>
              </a:solidFill>
              <a:effectLst>
                <a:outerShdw blurRad="50800" algn="tl" rotWithShape="0">
                  <a:srgbClr val="000000"/>
                </a:outerShdw>
              </a:effectLst>
              <a:latin typeface="Dotum" pitchFamily="34" charset="-127"/>
              <a:ea typeface="Dotum" pitchFamily="34" charset="-127"/>
              <a:cs typeface="EucrosiaUPC" pitchFamily="18" charset="-34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0" y="4333286"/>
            <a:ext cx="9144000" cy="823906"/>
          </a:xfrm>
        </p:spPr>
        <p:txBody>
          <a:bodyPr>
            <a:normAutofit/>
          </a:bodyPr>
          <a:lstStyle/>
          <a:p>
            <a:r>
              <a:rPr lang="ru-RU" sz="2500" b="1" dirty="0" smtClean="0">
                <a:solidFill>
                  <a:schemeClr val="tx1"/>
                </a:solidFill>
                <a:latin typeface="Dotum" pitchFamily="34" charset="-127"/>
                <a:ea typeface="Dotum" pitchFamily="34" charset="-127"/>
              </a:rPr>
              <a:t>Вопросы по Библии</a:t>
            </a:r>
            <a:endParaRPr lang="ru-RU" sz="2500" b="1" dirty="0">
              <a:solidFill>
                <a:schemeClr val="tx1"/>
              </a:solidFill>
              <a:latin typeface="Dotum" pitchFamily="34" charset="-127"/>
              <a:ea typeface="Dotum" pitchFamily="34" charset="-127"/>
            </a:endParaRPr>
          </a:p>
        </p:txBody>
      </p:sp>
      <p:pic>
        <p:nvPicPr>
          <p:cNvPr id="10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3823603"/>
            <a:ext cx="3456384" cy="613509"/>
          </a:xfrm>
          <a:prstGeom prst="rect">
            <a:avLst/>
          </a:prstGeom>
          <a:noFill/>
        </p:spPr>
      </p:pic>
      <p:pic>
        <p:nvPicPr>
          <p:cNvPr id="15371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3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57764E-6 L 0 0.034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6248" y="1918636"/>
            <a:ext cx="34541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Andantino script" pitchFamily="2" charset="0"/>
                <a:ea typeface="Dotum" pitchFamily="34" charset="-127"/>
              </a:rPr>
              <a:t>Что является основным компонентом елея?</a:t>
            </a:r>
            <a:endParaRPr lang="ru-RU" sz="40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15362" name="Picture 2" descr="093 Chudo s vodoi i chudo s maslom"/>
          <p:cNvPicPr>
            <a:picLocks noChangeAspect="1" noChangeArrowheads="1"/>
          </p:cNvPicPr>
          <p:nvPr/>
        </p:nvPicPr>
        <p:blipFill>
          <a:blip r:embed="rId3" cstate="print"/>
          <a:srcRect b="20516"/>
          <a:stretch>
            <a:fillRect/>
          </a:stretch>
        </p:blipFill>
        <p:spPr bwMode="auto">
          <a:xfrm>
            <a:off x="1694810" y="1686362"/>
            <a:ext cx="2520000" cy="24570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357290" y="2000240"/>
            <a:ext cx="35719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800" dirty="0" smtClean="0">
                <a:latin typeface="Andantino script" pitchFamily="2" charset="0"/>
                <a:ea typeface="Dotum" pitchFamily="34" charset="-127"/>
              </a:rPr>
              <a:t>«Красное», за которое Исав продал свое первородство?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№2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29698" name="Picture 2" descr="019 Iakov poluchaet blagoslovenie ot otsta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t="16304" b="8288"/>
          <a:stretch>
            <a:fillRect/>
          </a:stretch>
        </p:blipFill>
        <p:spPr bwMode="auto">
          <a:xfrm>
            <a:off x="4909520" y="1812364"/>
            <a:ext cx="2520000" cy="2331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071934" y="1700808"/>
            <a:ext cx="41724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Andantino script" pitchFamily="2" charset="0"/>
                <a:ea typeface="Dotum" pitchFamily="34" charset="-127"/>
              </a:rPr>
              <a:t>Напиток, который жители Древнего Израиля производили из различных ягод и фруктов?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2400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№3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31746" name="Picture 2" descr="http://img1.liveinternet.ru/images/attach/c/5/88/124/88124383_3259274_82e60ec1bebb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14480" y="2214554"/>
            <a:ext cx="2428892" cy="1799951"/>
          </a:xfrm>
          <a:prstGeom prst="ellipse">
            <a:avLst/>
          </a:prstGeom>
          <a:ln>
            <a:noFill/>
          </a:ln>
          <a:effectLst/>
        </p:spPr>
      </p:pic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714480" y="2260579"/>
            <a:ext cx="27860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dirty="0" smtClean="0">
                <a:latin typeface="Andantino script" pitchFamily="2" charset="0"/>
                <a:ea typeface="Dotum" pitchFamily="34" charset="-127"/>
              </a:rPr>
              <a:t>Пресный, не квашеный хлеб?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№4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32772" name="Picture 4" descr="http://clipartmania.ru/uploads/gallery/main/433/bread-5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143116"/>
            <a:ext cx="2153539" cy="1571636"/>
          </a:xfrm>
          <a:prstGeom prst="rect">
            <a:avLst/>
          </a:prstGeom>
          <a:noFill/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6248" y="1500174"/>
            <a:ext cx="33575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Andantino script" pitchFamily="2" charset="0"/>
                <a:ea typeface="Dotum" pitchFamily="34" charset="-127"/>
              </a:rPr>
              <a:t>Сушеные ягоды, которые </a:t>
            </a:r>
            <a:r>
              <a:rPr lang="ru-RU" sz="3600" dirty="0" smtClean="0">
                <a:latin typeface="Andantino script" pitchFamily="2" charset="0"/>
                <a:ea typeface="Dotum" pitchFamily="34" charset="-127"/>
              </a:rPr>
              <a:t>непозволительно</a:t>
            </a:r>
            <a:r>
              <a:rPr lang="ru-RU" sz="4000" dirty="0" smtClean="0">
                <a:latin typeface="Andantino script" pitchFamily="2" charset="0"/>
                <a:ea typeface="Dotum" pitchFamily="34" charset="-127"/>
              </a:rPr>
              <a:t> было есть Самсону?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№5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33794" name="Picture 2" descr="064 Silach Samson"/>
          <p:cNvPicPr>
            <a:picLocks noChangeAspect="1" noChangeArrowheads="1"/>
          </p:cNvPicPr>
          <p:nvPr/>
        </p:nvPicPr>
        <p:blipFill>
          <a:blip r:embed="rId3" cstate="print"/>
          <a:srcRect t="4006" b="17929"/>
          <a:stretch>
            <a:fillRect/>
          </a:stretch>
        </p:blipFill>
        <p:spPr bwMode="auto">
          <a:xfrm>
            <a:off x="1785918" y="1700808"/>
            <a:ext cx="2520000" cy="24131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403648" y="1798945"/>
            <a:ext cx="338266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dirty="0" smtClean="0">
                <a:latin typeface="Andantino script" pitchFamily="2" charset="0"/>
                <a:ea typeface="Dotum" pitchFamily="34" charset="-127"/>
              </a:rPr>
              <a:t>Губку, смоченную этим продуктом, один из исполнителей казни поднес к губам Иисуса?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№6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34818" name="Picture 2" descr="D:\Документы\Work\Павел\Pictures\Картинки +обои\Сюжеты из библии цветные\Z100.JPG"/>
          <p:cNvPicPr>
            <a:picLocks noChangeAspect="1" noChangeArrowheads="1"/>
          </p:cNvPicPr>
          <p:nvPr/>
        </p:nvPicPr>
        <p:blipFill>
          <a:blip r:embed="rId3" cstate="print"/>
          <a:srcRect l="20037"/>
          <a:stretch>
            <a:fillRect/>
          </a:stretch>
        </p:blipFill>
        <p:spPr bwMode="auto">
          <a:xfrm>
            <a:off x="4786314" y="1714488"/>
            <a:ext cx="2520000" cy="23636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429124" y="2031864"/>
            <a:ext cx="30003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Andantino script" pitchFamily="2" charset="0"/>
                <a:ea typeface="Dotum" pitchFamily="34" charset="-127"/>
              </a:rPr>
              <a:t>Чем рад был наполнить свое чрево блудный сын?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№7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35842" name="Picture 2" descr="178 Pritcha o bludnom sine"/>
          <p:cNvPicPr>
            <a:picLocks noChangeAspect="1" noChangeArrowheads="1"/>
          </p:cNvPicPr>
          <p:nvPr/>
        </p:nvPicPr>
        <p:blipFill>
          <a:blip r:embed="rId3" cstate="print"/>
          <a:srcRect t="12228" b="8287"/>
          <a:stretch>
            <a:fillRect/>
          </a:stretch>
        </p:blipFill>
        <p:spPr bwMode="auto">
          <a:xfrm>
            <a:off x="1857356" y="1686363"/>
            <a:ext cx="2520000" cy="24570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5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571604" y="2000240"/>
            <a:ext cx="3143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600" dirty="0" smtClean="0">
                <a:latin typeface="Andantino script" pitchFamily="2" charset="0"/>
                <a:ea typeface="Dotum" pitchFamily="34" charset="-127"/>
              </a:rPr>
              <a:t>С чем Соломон сравнивал приятную речь человека?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№8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36866" name="Picture 2" descr="084 Solomon molitsa v hrame"/>
          <p:cNvPicPr>
            <a:picLocks noChangeAspect="1" noChangeArrowheads="1"/>
          </p:cNvPicPr>
          <p:nvPr/>
        </p:nvPicPr>
        <p:blipFill>
          <a:blip r:embed="rId3" cstate="print"/>
          <a:srcRect t="4076" b="16440"/>
          <a:stretch>
            <a:fillRect/>
          </a:stretch>
        </p:blipFill>
        <p:spPr bwMode="auto">
          <a:xfrm>
            <a:off x="4714876" y="1643050"/>
            <a:ext cx="2520000" cy="24570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429124" y="1785926"/>
            <a:ext cx="30003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Andantino script" pitchFamily="2" charset="0"/>
                <a:ea typeface="Dotum" pitchFamily="34" charset="-127"/>
              </a:rPr>
              <a:t>Что христиане должны возлюбить чтобы возрасти во спасение?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№9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1026" name="Picture 2" descr="http://www.mcx-nnov.ru/upload/iblock/013/grzko9yd.jpg"/>
          <p:cNvPicPr>
            <a:picLocks noChangeAspect="1" noChangeArrowheads="1"/>
          </p:cNvPicPr>
          <p:nvPr/>
        </p:nvPicPr>
        <p:blipFill>
          <a:blip r:embed="rId3" cstate="print"/>
          <a:srcRect l="3242" r="4898"/>
          <a:stretch>
            <a:fillRect/>
          </a:stretch>
        </p:blipFill>
        <p:spPr bwMode="auto">
          <a:xfrm>
            <a:off x="1785918" y="1643050"/>
            <a:ext cx="2520000" cy="24666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357290" y="1571612"/>
            <a:ext cx="321471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dirty="0" smtClean="0">
                <a:latin typeface="Andantino script" pitchFamily="2" charset="0"/>
                <a:ea typeface="Dotum" pitchFamily="34" charset="-127"/>
              </a:rPr>
              <a:t>Чем должно быть приправлено хлебное приношение согласно постановлению Моисея?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№10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31746" name="Picture 2" descr="D:\Документы\Work\Павел\Pictures\Картинки +обои\Сюжеты из библии цветные\093.jpg"/>
          <p:cNvPicPr>
            <a:picLocks noChangeAspect="1" noChangeArrowheads="1"/>
          </p:cNvPicPr>
          <p:nvPr/>
        </p:nvPicPr>
        <p:blipFill>
          <a:blip r:embed="rId3" cstate="print"/>
          <a:srcRect l="20691" r="11673"/>
          <a:stretch>
            <a:fillRect/>
          </a:stretch>
        </p:blipFill>
        <p:spPr bwMode="auto">
          <a:xfrm>
            <a:off x="4714876" y="1714488"/>
            <a:ext cx="2520000" cy="23743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4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429124" y="1785926"/>
            <a:ext cx="30003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Andantino script" pitchFamily="2" charset="0"/>
                <a:ea typeface="Dotum" pitchFamily="34" charset="-127"/>
              </a:rPr>
              <a:t>Какое блюдо </a:t>
            </a:r>
            <a:r>
              <a:rPr lang="ru-RU" sz="3600" dirty="0" err="1" smtClean="0">
                <a:latin typeface="Andantino script" pitchFamily="2" charset="0"/>
                <a:ea typeface="Dotum" pitchFamily="34" charset="-127"/>
              </a:rPr>
              <a:t>Елисей</a:t>
            </a:r>
            <a:r>
              <a:rPr lang="ru-RU" sz="3600" dirty="0" smtClean="0">
                <a:latin typeface="Andantino script" pitchFamily="2" charset="0"/>
                <a:ea typeface="Dotum" pitchFamily="34" charset="-127"/>
              </a:rPr>
              <a:t> сделал съедобным, высыпав в котел муки?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№11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32770" name="Picture 2" descr="http://winpravda.com/wp-content/uploads/2014/04/kulish.gif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1799" r="2877"/>
          <a:stretch>
            <a:fillRect/>
          </a:stretch>
        </p:blipFill>
        <p:spPr bwMode="auto">
          <a:xfrm>
            <a:off x="1785918" y="1714488"/>
            <a:ext cx="2520000" cy="24534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5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357290" y="1571612"/>
            <a:ext cx="321471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dirty="0" smtClean="0">
                <a:latin typeface="Andantino script" pitchFamily="2" charset="0"/>
                <a:ea typeface="Dotum" pitchFamily="34" charset="-127"/>
              </a:rPr>
              <a:t>Какой кисломолочный продукт должен был отнести Давид, по повелению отца, в стан братьям?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№12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33794" name="Picture 2" descr="D:\Документы\Work\Павел\Pictures\Картинки +обои\Сюжеты из библии цветные\the_lamb_of_god_zoom_777[2].jpg"/>
          <p:cNvPicPr>
            <a:picLocks noChangeAspect="1" noChangeArrowheads="1"/>
          </p:cNvPicPr>
          <p:nvPr/>
        </p:nvPicPr>
        <p:blipFill>
          <a:blip r:embed="rId3" cstate="print"/>
          <a:srcRect r="30628"/>
          <a:stretch>
            <a:fillRect/>
          </a:stretch>
        </p:blipFill>
        <p:spPr bwMode="auto">
          <a:xfrm>
            <a:off x="4714876" y="1714488"/>
            <a:ext cx="2520000" cy="24133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75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429124" y="2031864"/>
            <a:ext cx="30003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Andantino script" pitchFamily="2" charset="0"/>
                <a:ea typeface="Dotum" pitchFamily="34" charset="-127"/>
              </a:rPr>
              <a:t>Самое мелкое зерно, применяемое в земледелии?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№13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34818" name="Picture 2" descr="D:\Документы\Work\Павел\Pictures\Картинки +обои\Сюжеты из библии цветные\Q028.JPG"/>
          <p:cNvPicPr>
            <a:picLocks noChangeAspect="1" noChangeArrowheads="1"/>
          </p:cNvPicPr>
          <p:nvPr/>
        </p:nvPicPr>
        <p:blipFill>
          <a:blip r:embed="rId3" cstate="print"/>
          <a:srcRect r="24369"/>
          <a:stretch>
            <a:fillRect/>
          </a:stretch>
        </p:blipFill>
        <p:spPr bwMode="auto">
          <a:xfrm>
            <a:off x="1837686" y="1644399"/>
            <a:ext cx="2520000" cy="24989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5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428728" y="1938401"/>
            <a:ext cx="321471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dirty="0" smtClean="0">
                <a:latin typeface="Andantino script" pitchFamily="2" charset="0"/>
                <a:ea typeface="Dotum" pitchFamily="34" charset="-127"/>
              </a:rPr>
              <a:t>Плоды со съедобным ядром, которые 11 братьев принесли в дар Иосифу?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№14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35844" name="Picture 4" descr="Семь лет голода"/>
          <p:cNvPicPr>
            <a:picLocks noChangeAspect="1" noChangeArrowheads="1"/>
          </p:cNvPicPr>
          <p:nvPr/>
        </p:nvPicPr>
        <p:blipFill>
          <a:blip r:embed="rId3" cstate="print"/>
          <a:srcRect b="24592"/>
          <a:stretch>
            <a:fillRect/>
          </a:stretch>
        </p:blipFill>
        <p:spPr bwMode="auto">
          <a:xfrm>
            <a:off x="4714876" y="1785926"/>
            <a:ext cx="2520000" cy="2331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8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429124" y="2103302"/>
            <a:ext cx="30003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Andantino script" pitchFamily="2" charset="0"/>
                <a:ea typeface="Dotum" pitchFamily="34" charset="-127"/>
              </a:rPr>
              <a:t>На что, по виду, была похожа манна?</a:t>
            </a: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№15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pic>
        <p:nvPicPr>
          <p:cNvPr id="36866" name="Picture 2" descr="Манна с неба"/>
          <p:cNvPicPr>
            <a:picLocks noChangeAspect="1" noChangeArrowheads="1"/>
          </p:cNvPicPr>
          <p:nvPr/>
        </p:nvPicPr>
        <p:blipFill>
          <a:blip r:embed="rId3" cstate="print"/>
          <a:srcRect b="20370"/>
          <a:stretch>
            <a:fillRect/>
          </a:stretch>
        </p:blipFill>
        <p:spPr bwMode="auto">
          <a:xfrm>
            <a:off x="1835696" y="1700808"/>
            <a:ext cx="2520000" cy="24615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4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0" y="2636912"/>
            <a:ext cx="9144000" cy="1470025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r>
              <a:rPr lang="ru-RU" sz="9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6633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ndantino script" pitchFamily="2" charset="0"/>
                <a:ea typeface="Dotum" pitchFamily="34" charset="-127"/>
                <a:cs typeface="EucrosiaUPC" pitchFamily="18" charset="-34"/>
              </a:rPr>
              <a:t>Ответы</a:t>
            </a:r>
            <a:br>
              <a:rPr lang="ru-RU" sz="9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6633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ndantino script" pitchFamily="2" charset="0"/>
                <a:ea typeface="Dotum" pitchFamily="34" charset="-127"/>
                <a:cs typeface="EucrosiaUPC" pitchFamily="18" charset="-34"/>
              </a:rPr>
            </a:br>
            <a:endParaRPr lang="ru-RU" dirty="0">
              <a:latin typeface="Andantino script" pitchFamily="2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Оливковое масло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2500306"/>
            <a:ext cx="485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«И вели сынам </a:t>
            </a:r>
            <a:r>
              <a:rPr lang="ru-RU" sz="2400" dirty="0" err="1" smtClean="0">
                <a:latin typeface="Andantino script" pitchFamily="2" charset="0"/>
                <a:ea typeface="Dotum" pitchFamily="34" charset="-127"/>
              </a:rPr>
              <a:t>Израилевым</a:t>
            </a: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, чтобы они приносили тебе елей чистый, выбитый из маслин, для освещения, чтобы горел светильник во всякое время» (Исход 27:20)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1038" name="Picture 14" descr="http://img1.liveinternet.ru/images/attach/c/8/99/670/99670855_4__2_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500306"/>
            <a:ext cx="1500198" cy="1568151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6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143108" y="2643182"/>
            <a:ext cx="4857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«И дал Иаков Исаву хлеба и кушанья из чечевицы; и он ел и пил, и встал и пошел; и пренебрег Исав первородство.» (Бытие 25:34)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48130" name="Picture 2" descr="http://www.pikanta.ru/sites/default/files/chechevica3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1643050"/>
            <a:ext cx="3333750" cy="333375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Чечевичная похлебка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</a:t>
            </a:r>
            <a:r>
              <a:rPr lang="en-US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2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4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Вино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№3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2857496"/>
            <a:ext cx="4857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«Ной начал возделывать землю и насадил виноградник» (Бытие 9:20)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49154" name="Picture 2" descr="http://s020.radikal.ru/i714/1301/75/5dc06908f4a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2571744"/>
            <a:ext cx="2568014" cy="150019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6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Опреснок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№4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2500306"/>
            <a:ext cx="485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«Посему станем праздновать не со старою закваскою, не с закваскою порока и лукавства, но с опресноками чистоты и истины» </a:t>
            </a:r>
            <a:br>
              <a:rPr lang="ru-RU" sz="2400" dirty="0" smtClean="0">
                <a:latin typeface="Andantino script" pitchFamily="2" charset="0"/>
                <a:ea typeface="Dotum" pitchFamily="34" charset="-127"/>
              </a:rPr>
            </a:b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(1 </a:t>
            </a:r>
            <a:r>
              <a:rPr lang="ru-RU" sz="2400" dirty="0" err="1" smtClean="0">
                <a:latin typeface="Andantino script" pitchFamily="2" charset="0"/>
                <a:ea typeface="Dotum" pitchFamily="34" charset="-127"/>
              </a:rPr>
              <a:t>Кор</a:t>
            </a: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. 29:20)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50178" name="Picture 2" descr="http://dic.academic.ru/pictures/wiki/files/70/Fladenbrot-1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43306" y="2428868"/>
            <a:ext cx="1790045" cy="1801521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4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Изюм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№5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2500306"/>
            <a:ext cx="4857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«…пусть не ест ничего, что производит виноградная лоза» </a:t>
            </a:r>
            <a:br>
              <a:rPr lang="ru-RU" sz="2400" dirty="0" smtClean="0">
                <a:latin typeface="Andantino script" pitchFamily="2" charset="0"/>
                <a:ea typeface="Dotum" pitchFamily="34" charset="-127"/>
              </a:rPr>
            </a:b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(Книга Судей 13:14)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51204" name="Picture 4" descr="http://novosibirsk.doski.ru/i/11/73/1117384.png"/>
          <p:cNvPicPr>
            <a:picLocks noChangeAspect="1" noChangeArrowheads="1"/>
          </p:cNvPicPr>
          <p:nvPr/>
        </p:nvPicPr>
        <p:blipFill>
          <a:blip r:embed="rId4" cstate="print"/>
          <a:srcRect t="23741" b="24460"/>
          <a:stretch>
            <a:fillRect/>
          </a:stretch>
        </p:blipFill>
        <p:spPr bwMode="auto">
          <a:xfrm>
            <a:off x="2928926" y="2571744"/>
            <a:ext cx="3309934" cy="171451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6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Уксус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№6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2500306"/>
            <a:ext cx="4857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«А один побежал, наполнил губку уксусом и, наложив на трость, давал Ему пить» </a:t>
            </a:r>
            <a:br>
              <a:rPr lang="ru-RU" sz="2400" dirty="0" smtClean="0">
                <a:latin typeface="Andantino script" pitchFamily="2" charset="0"/>
                <a:ea typeface="Dotum" pitchFamily="34" charset="-127"/>
              </a:rPr>
            </a:b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(Марка 15:36)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52226" name="Picture 2" descr="http://s42.radikal.ru/i097/1207/91/904efc1d884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2285992"/>
            <a:ext cx="2000264" cy="200026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8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Рожки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№7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2500306"/>
            <a:ext cx="4857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«… и он рад был наполнить чрево свое рожками, которые ели свиньи, но никто не давал ему.» </a:t>
            </a:r>
            <a:br>
              <a:rPr lang="ru-RU" sz="2400" dirty="0" smtClean="0">
                <a:latin typeface="Andantino script" pitchFamily="2" charset="0"/>
                <a:ea typeface="Dotum" pitchFamily="34" charset="-127"/>
              </a:rPr>
            </a:b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(Луки 15:16)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53250" name="Picture 2" descr="http://www.botanichka.ru/wp-content/uploads/2011/04/Carob-tree1-520x3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357430"/>
            <a:ext cx="2428892" cy="18216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8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Мёд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№8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2500306"/>
            <a:ext cx="4857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«Приятная речь - сотовый мед, сладка для души и целебна для костей.» </a:t>
            </a:r>
            <a:br>
              <a:rPr lang="ru-RU" sz="2400" dirty="0" smtClean="0">
                <a:latin typeface="Andantino script" pitchFamily="2" charset="0"/>
                <a:ea typeface="Dotum" pitchFamily="34" charset="-127"/>
              </a:rPr>
            </a:b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(Притчи 16:24)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54274" name="Picture 2" descr="http://med.opttorg43.ru/images/tovar-5.png"/>
          <p:cNvPicPr>
            <a:picLocks noChangeAspect="1" noChangeArrowheads="1"/>
          </p:cNvPicPr>
          <p:nvPr/>
        </p:nvPicPr>
        <p:blipFill>
          <a:blip r:embed="rId4" cstate="print"/>
          <a:srcRect t="12446"/>
          <a:stretch>
            <a:fillRect/>
          </a:stretch>
        </p:blipFill>
        <p:spPr bwMode="auto">
          <a:xfrm>
            <a:off x="3214678" y="2500306"/>
            <a:ext cx="2357454" cy="17078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Чистое словесное молоко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№9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2500306"/>
            <a:ext cx="485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«…как новорожденные младенцы, возлюбите чистое словесное молоко, дабы от него возрасти вам во спасение» </a:t>
            </a:r>
            <a:br>
              <a:rPr lang="ru-RU" sz="2400" dirty="0" smtClean="0">
                <a:latin typeface="Andantino script" pitchFamily="2" charset="0"/>
                <a:ea typeface="Dotum" pitchFamily="34" charset="-127"/>
              </a:rPr>
            </a:b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(1 Петра 2:2)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1026" name="Picture 2" descr="http://ekonadom.ru/media/icons/mill-basket.png"/>
          <p:cNvPicPr>
            <a:picLocks noChangeAspect="1" noChangeArrowheads="1"/>
          </p:cNvPicPr>
          <p:nvPr/>
        </p:nvPicPr>
        <p:blipFill>
          <a:blip r:embed="rId4" cstate="print"/>
          <a:srcRect l="19050" r="13408" b="5155"/>
          <a:stretch>
            <a:fillRect/>
          </a:stretch>
        </p:blipFill>
        <p:spPr bwMode="auto">
          <a:xfrm>
            <a:off x="3571868" y="2428868"/>
            <a:ext cx="1755613" cy="164307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Соль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</a:t>
            </a:r>
            <a:r>
              <a:rPr lang="en-US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10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2500306"/>
            <a:ext cx="485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«Всякое приношение твое хлебное соли солью, и не оставляй жертвы твоей без соли завета Бога твоего: при всяком приношении твоем приноси соль» (Левит 2:13)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56322" name="Picture 2" descr="http://povolzie.ru/upload/iblock/7b4/salt_2wh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500306"/>
            <a:ext cx="1643074" cy="1528059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6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Похлебка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№11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2500306"/>
            <a:ext cx="485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«И всыпал ее в котел и сказал </a:t>
            </a:r>
            <a:r>
              <a:rPr lang="ru-RU" sz="2400" dirty="0" err="1" smtClean="0">
                <a:latin typeface="Andantino script" pitchFamily="2" charset="0"/>
                <a:ea typeface="Dotum" pitchFamily="34" charset="-127"/>
              </a:rPr>
              <a:t>Гиезию</a:t>
            </a: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: наливай людям, пусть едят. И не стало ничего вредного в котле. » </a:t>
            </a:r>
            <a:br>
              <a:rPr lang="ru-RU" sz="2400" dirty="0" smtClean="0">
                <a:latin typeface="Andantino script" pitchFamily="2" charset="0"/>
                <a:ea typeface="Dotum" pitchFamily="34" charset="-127"/>
              </a:rPr>
            </a:b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(4 Царств 4:41)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57346" name="Picture 2" descr="http://syemslona.ru.images.1c-bitrix-cdn.ru/upload/iblock/ee5/lapsha.png?1390382198109554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2428868"/>
            <a:ext cx="2143140" cy="179809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4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Сыр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№12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00232" y="2500306"/>
            <a:ext cx="50006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«…а эти десять сыров отнеси </a:t>
            </a:r>
            <a:r>
              <a:rPr lang="ru-RU" sz="2400" dirty="0" err="1" smtClean="0">
                <a:latin typeface="Andantino script" pitchFamily="2" charset="0"/>
                <a:ea typeface="Dotum" pitchFamily="34" charset="-127"/>
              </a:rPr>
              <a:t>тысяченачальнику</a:t>
            </a: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 и наведайся о здоровье братьев и узнай о нуждах их» </a:t>
            </a:r>
            <a:br>
              <a:rPr lang="ru-RU" sz="2400" dirty="0" smtClean="0">
                <a:latin typeface="Andantino script" pitchFamily="2" charset="0"/>
                <a:ea typeface="Dotum" pitchFamily="34" charset="-127"/>
              </a:rPr>
            </a:b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(1 Царств 17:18)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58370" name="Picture 2" descr="http://www.kid.ru/forummam6/0_77fd4_8267d3ad_XL.jp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500430" y="2428868"/>
            <a:ext cx="2575753" cy="158408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Горчичное зерно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№13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2500306"/>
            <a:ext cx="4857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«Оно - как зерно горчичное, которое, когда сеется в землю, есть меньше всех семян на земле» </a:t>
            </a:r>
            <a:br>
              <a:rPr lang="ru-RU" sz="2400" dirty="0" smtClean="0">
                <a:latin typeface="Andantino script" pitchFamily="2" charset="0"/>
                <a:ea typeface="Dotum" pitchFamily="34" charset="-127"/>
              </a:rPr>
            </a:b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(Марка 4:31)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59395" name="Picture 3" descr="D:\Рабочий стол\8qMOiG7ktJ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8926" y="2500306"/>
            <a:ext cx="3201988" cy="1600579"/>
          </a:xfrm>
          <a:prstGeom prst="rect">
            <a:avLst/>
          </a:prstGeom>
          <a:ln>
            <a:noFill/>
          </a:ln>
          <a:effectLst>
            <a:softEdge rad="3175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6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Орехи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№14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00232" y="2285992"/>
            <a:ext cx="50006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«…возьмите с собою плодов земли сей и отнесите в дар тому человеку несколько бальзама и несколько меду, стираксы и ладану, </a:t>
            </a:r>
            <a:r>
              <a:rPr lang="ru-RU" sz="2400" dirty="0" err="1" smtClean="0">
                <a:latin typeface="Andantino script" pitchFamily="2" charset="0"/>
                <a:ea typeface="Dotum" pitchFamily="34" charset="-127"/>
              </a:rPr>
              <a:t>фисташков</a:t>
            </a: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 и миндальных орехов» </a:t>
            </a:r>
            <a:br>
              <a:rPr lang="ru-RU" sz="2400" dirty="0" smtClean="0">
                <a:latin typeface="Andantino script" pitchFamily="2" charset="0"/>
                <a:ea typeface="Dotum" pitchFamily="34" charset="-127"/>
              </a:rPr>
            </a:b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(Бытие 43:11)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60418" name="Picture 2" descr="http://мегапар.рф/image/data/jidkosti/sog_nat-zhir.png"/>
          <p:cNvPicPr>
            <a:picLocks noChangeAspect="1" noChangeArrowheads="1"/>
          </p:cNvPicPr>
          <p:nvPr/>
        </p:nvPicPr>
        <p:blipFill>
          <a:blip r:embed="rId4" cstate="print"/>
          <a:srcRect l="5625" t="16875" r="6249" b="26874"/>
          <a:stretch>
            <a:fillRect/>
          </a:stretch>
        </p:blipFill>
        <p:spPr bwMode="auto">
          <a:xfrm>
            <a:off x="3000364" y="2357430"/>
            <a:ext cx="2786082" cy="17783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8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cs625421.vk.me/v625421646/3ba04/RDis6hcTki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843808" y="4039627"/>
            <a:ext cx="3456384" cy="61350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150017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Andantino script" pitchFamily="2" charset="0"/>
                <a:ea typeface="Dotum" pitchFamily="34" charset="-127"/>
              </a:rPr>
              <a:t>Кориандровое семя</a:t>
            </a:r>
            <a:endParaRPr lang="ru-RU" sz="6000" dirty="0">
              <a:latin typeface="Andantino script" pitchFamily="2" charset="0"/>
              <a:ea typeface="Dotum" pitchFamily="34" charset="-127"/>
            </a:endParaRPr>
          </a:p>
        </p:txBody>
      </p:sp>
      <p:sp>
        <p:nvSpPr>
          <p:cNvPr id="8" name="Заголовок 5"/>
          <p:cNvSpPr>
            <a:spLocks noGrp="1"/>
          </p:cNvSpPr>
          <p:nvPr>
            <p:ph type="ctrTitle"/>
          </p:nvPr>
        </p:nvSpPr>
        <p:spPr>
          <a:xfrm>
            <a:off x="0" y="4441672"/>
            <a:ext cx="9144000" cy="57150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Dotum" pitchFamily="34" charset="-127"/>
                <a:ea typeface="Dotum" pitchFamily="34" charset="-127"/>
                <a:cs typeface="+mn-cs"/>
              </a:rPr>
              <a:t>Вопрос №15</a:t>
            </a:r>
            <a:endParaRPr lang="ru-RU" sz="2500" b="1" dirty="0">
              <a:solidFill>
                <a:prstClr val="black"/>
              </a:solidFill>
              <a:latin typeface="Dotum" pitchFamily="34" charset="-127"/>
              <a:ea typeface="Dotum" pitchFamily="34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00232" y="2430844"/>
            <a:ext cx="50006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«И нарек дом </a:t>
            </a:r>
            <a:r>
              <a:rPr lang="ru-RU" sz="2400" dirty="0" err="1" smtClean="0">
                <a:latin typeface="Andantino script" pitchFamily="2" charset="0"/>
                <a:ea typeface="Dotum" pitchFamily="34" charset="-127"/>
              </a:rPr>
              <a:t>Израилев</a:t>
            </a: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 хлебу тому имя: манна; она была, как кориандровое семя, белая, вкусом же как лепешка с медом. » </a:t>
            </a:r>
            <a:br>
              <a:rPr lang="ru-RU" sz="2400" dirty="0" smtClean="0">
                <a:latin typeface="Andantino script" pitchFamily="2" charset="0"/>
                <a:ea typeface="Dotum" pitchFamily="34" charset="-127"/>
              </a:rPr>
            </a:br>
            <a:r>
              <a:rPr lang="ru-RU" sz="2400" dirty="0" smtClean="0">
                <a:latin typeface="Andantino script" pitchFamily="2" charset="0"/>
                <a:ea typeface="Dotum" pitchFamily="34" charset="-127"/>
              </a:rPr>
              <a:t>(Исход 16:31)</a:t>
            </a:r>
            <a:endParaRPr lang="ru-RU" sz="2400" dirty="0">
              <a:latin typeface="Andantino script" pitchFamily="2" charset="0"/>
              <a:ea typeface="Dotum" pitchFamily="34" charset="-127"/>
            </a:endParaRPr>
          </a:p>
        </p:txBody>
      </p:sp>
      <p:pic>
        <p:nvPicPr>
          <p:cNvPr id="61444" name="Picture 4" descr="http://орехоед.рф/image/cache/data/koriandr-tselyy-sp037-500x500-500x50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2571744"/>
            <a:ext cx="1476352" cy="147635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C:\Users\Елена\Desktop\Жатва\Рамка слайда.png"/>
          <p:cNvPicPr>
            <a:picLocks noChangeAspect="1" noChangeArrowheads="1"/>
          </p:cNvPicPr>
          <p:nvPr/>
        </p:nvPicPr>
        <p:blipFill>
          <a:blip r:embed="rId2" cstate="screen"/>
          <a:srcRect l="999" t="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0" y="2636912"/>
            <a:ext cx="9144000" cy="1470025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r>
              <a:rPr lang="ru-RU" sz="9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6633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ndantino script" pitchFamily="2" charset="0"/>
                <a:ea typeface="Dotum" pitchFamily="34" charset="-127"/>
                <a:cs typeface="EucrosiaUPC" pitchFamily="18" charset="-34"/>
              </a:rPr>
              <a:t>Результаты?</a:t>
            </a:r>
            <a:br>
              <a:rPr lang="ru-RU" sz="9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6633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ndantino script" pitchFamily="2" charset="0"/>
                <a:ea typeface="Dotum" pitchFamily="34" charset="-127"/>
                <a:cs typeface="EucrosiaUPC" pitchFamily="18" charset="-34"/>
              </a:rPr>
            </a:br>
            <a:endParaRPr lang="ru-RU" dirty="0">
              <a:latin typeface="Andantino script" pitchFamily="2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860</TotalTime>
  <Words>601</Words>
  <Application>Microsoft Office PowerPoint</Application>
  <PresentationFormat>Экран (4:3)</PresentationFormat>
  <Paragraphs>79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9" baseType="lpstr">
      <vt:lpstr>Arial</vt:lpstr>
      <vt:lpstr>Dotum</vt:lpstr>
      <vt:lpstr>EucrosiaUPC</vt:lpstr>
      <vt:lpstr>Andantino script</vt:lpstr>
      <vt:lpstr>Calibri</vt:lpstr>
      <vt:lpstr>Тема Office</vt:lpstr>
      <vt:lpstr>Жатва</vt:lpstr>
      <vt:lpstr>Вопрос №1</vt:lpstr>
      <vt:lpstr>Вопрос №2</vt:lpstr>
      <vt:lpstr>Вопрос №3</vt:lpstr>
      <vt:lpstr>Вопрос №4</vt:lpstr>
      <vt:lpstr>Вопрос №5</vt:lpstr>
      <vt:lpstr>Вопрос №6</vt:lpstr>
      <vt:lpstr>Вопрос №7</vt:lpstr>
      <vt:lpstr>Вопрос №8</vt:lpstr>
      <vt:lpstr>Вопрос №9</vt:lpstr>
      <vt:lpstr>Вопрос №10</vt:lpstr>
      <vt:lpstr>Вопрос №11</vt:lpstr>
      <vt:lpstr>Вопрос №12</vt:lpstr>
      <vt:lpstr>Вопрос №13</vt:lpstr>
      <vt:lpstr>Вопрос №14</vt:lpstr>
      <vt:lpstr>Вопрос №15</vt:lpstr>
      <vt:lpstr>Ответы </vt:lpstr>
      <vt:lpstr>Вопрос №1</vt:lpstr>
      <vt:lpstr>Вопрос №2</vt:lpstr>
      <vt:lpstr>Вопрос №3</vt:lpstr>
      <vt:lpstr>Вопрос №4</vt:lpstr>
      <vt:lpstr>Вопрос №5</vt:lpstr>
      <vt:lpstr>Вопрос №6</vt:lpstr>
      <vt:lpstr>Вопрос №7</vt:lpstr>
      <vt:lpstr>Вопрос №8</vt:lpstr>
      <vt:lpstr>Вопрос №9</vt:lpstr>
      <vt:lpstr>Вопрос №10</vt:lpstr>
      <vt:lpstr>Вопрос №11</vt:lpstr>
      <vt:lpstr>Вопрос №12</vt:lpstr>
      <vt:lpstr>Вопрос №13</vt:lpstr>
      <vt:lpstr>Вопрос №14</vt:lpstr>
      <vt:lpstr>Вопрос №15</vt:lpstr>
      <vt:lpstr>Результаты? 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Вопросы по Библии</dc:title>
  <dc:subject>Жатва</dc:subject>
  <dc:creator>Славьте Творца</dc:creator>
  <cp:lastModifiedBy>Павел</cp:lastModifiedBy>
  <cp:revision>87</cp:revision>
  <dcterms:created xsi:type="dcterms:W3CDTF">2015-09-14T15:39:51Z</dcterms:created>
  <dcterms:modified xsi:type="dcterms:W3CDTF">2015-09-26T19:21:01Z</dcterms:modified>
</cp:coreProperties>
</file>