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7" r:id="rId2"/>
    <p:sldId id="274" r:id="rId3"/>
    <p:sldId id="262" r:id="rId4"/>
    <p:sldId id="275" r:id="rId5"/>
    <p:sldId id="330" r:id="rId6"/>
    <p:sldId id="276" r:id="rId7"/>
    <p:sldId id="331" r:id="rId8"/>
    <p:sldId id="322" r:id="rId9"/>
    <p:sldId id="332" r:id="rId10"/>
    <p:sldId id="278" r:id="rId11"/>
    <p:sldId id="333" r:id="rId12"/>
    <p:sldId id="279" r:id="rId13"/>
    <p:sldId id="334" r:id="rId14"/>
    <p:sldId id="323" r:id="rId15"/>
    <p:sldId id="335" r:id="rId16"/>
    <p:sldId id="281" r:id="rId17"/>
    <p:sldId id="336" r:id="rId18"/>
    <p:sldId id="282" r:id="rId19"/>
    <p:sldId id="337" r:id="rId20"/>
    <p:sldId id="283" r:id="rId21"/>
    <p:sldId id="338" r:id="rId22"/>
    <p:sldId id="284" r:id="rId23"/>
    <p:sldId id="339" r:id="rId24"/>
    <p:sldId id="324" r:id="rId25"/>
    <p:sldId id="340" r:id="rId26"/>
    <p:sldId id="286" r:id="rId27"/>
    <p:sldId id="341" r:id="rId28"/>
    <p:sldId id="300" r:id="rId29"/>
    <p:sldId id="342" r:id="rId30"/>
    <p:sldId id="325" r:id="rId31"/>
    <p:sldId id="343" r:id="rId32"/>
    <p:sldId id="344" r:id="rId33"/>
  </p:sldIdLst>
  <p:sldSz cx="9144000" cy="6858000" type="screen4x3"/>
  <p:notesSz cx="6858000" cy="9144000"/>
  <p:embeddedFontLst>
    <p:embeddedFont>
      <p:font typeface="Trebuchet MS" panose="020B0603020202020204" pitchFamily="34" charset="0"/>
      <p:regular r:id="rId36"/>
      <p:bold r:id="rId37"/>
      <p:italic r:id="rId38"/>
      <p:boldItalic r:id="rId39"/>
    </p:embeddedFont>
  </p:embeddedFontLst>
  <p:defaultTextStyle>
    <a:lvl1pPr marL="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7" autoAdjust="0"/>
    <p:restoredTop sz="93969" autoAdjust="0"/>
  </p:normalViewPr>
  <p:slideViewPr>
    <p:cSldViewPr>
      <p:cViewPr varScale="1">
        <p:scale>
          <a:sx n="116" d="100"/>
          <a:sy n="116" d="100"/>
        </p:scale>
        <p:origin x="152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ru-RU" sz="1200"/>
            </a:lvl1pPr>
            <a:extLst/>
          </a:lstStyle>
          <a:p>
            <a:fld id="{54D4857D-62A5-486B-9129-468003D7E02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ru-RU" sz="1200"/>
            </a:lvl1pPr>
            <a:extLst/>
          </a:lstStyle>
          <a:p>
            <a:fld id="{2EBE4566-6F3A-4CC1-BD6C-9C510D05F1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108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ru-RU" sz="1200"/>
            </a:lvl1pPr>
            <a:extLst/>
          </a:lstStyle>
          <a:p>
            <a:fld id="{2D2EF2CE-B28C-4ED4-8FD0-48BB3F48846A}" type="datetimeFigureOut">
              <a:rPr lang="ru-RU"/>
              <a:pPr/>
              <a:t>23.11.2018</a:t>
            </a:fld>
            <a:endParaRPr lang="ru-RU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ru-RU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ru-RU" sz="1200"/>
            </a:lvl1pPr>
            <a:extLst/>
          </a:lstStyle>
          <a:p>
            <a:fld id="{61807874-5299-41B2-A37A-6AA3547857F4}" type="slidenum">
              <a:rPr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04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8383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113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420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0117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722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0259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182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036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046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9079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98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871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853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2769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5500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0843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smtClean="0">
                <a:solidFill>
                  <a:prstClr val="black"/>
                </a:solidFill>
              </a:rPr>
              <a:pPr/>
              <a:t>32</a:t>
            </a:fld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22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Grp="1"/>
          </p:cNvSpPr>
          <p:nvPr>
            <p:ph type="subTitle" idx="1"/>
          </p:nvPr>
        </p:nvSpPr>
        <p:spPr>
          <a:xfrm>
            <a:off x="457200" y="5396132"/>
            <a:ext cx="8098302" cy="7620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1400"/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pPr eaLnBrk="1" latinLnBrk="0" hangingPunct="1"/>
            <a:r>
              <a:rPr lang="ru-RU" smtClean="0"/>
              <a:t>Образец подзаголовка</a:t>
            </a:r>
            <a:endParaRPr/>
          </a:p>
        </p:txBody>
      </p:sp>
      <p:grpSp>
        <p:nvGrpSpPr>
          <p:cNvPr id="16" name="Group 23"/>
          <p:cNvGrpSpPr/>
          <p:nvPr/>
        </p:nvGrpSpPr>
        <p:grpSpPr>
          <a:xfrm>
            <a:off x="14990" y="1976657"/>
            <a:ext cx="2042410" cy="533400"/>
            <a:chOff x="0" y="2000250"/>
            <a:chExt cx="3733800" cy="533400"/>
          </a:xfrm>
        </p:grpSpPr>
        <p:sp>
          <p:nvSpPr>
            <p:cNvPr id="30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7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1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8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6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0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3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grpSp>
        <p:nvGrpSpPr>
          <p:cNvPr id="29" name="Group 35"/>
          <p:cNvGrpSpPr/>
          <p:nvPr/>
        </p:nvGrpSpPr>
        <p:grpSpPr>
          <a:xfrm>
            <a:off x="8584055" y="1976657"/>
            <a:ext cx="552450" cy="542925"/>
            <a:chOff x="8667750" y="2000250"/>
            <a:chExt cx="476250" cy="542925"/>
          </a:xfrm>
        </p:grpSpPr>
        <p:sp>
          <p:nvSpPr>
            <p:cNvPr id="26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2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8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sp>
        <p:nvSpPr>
          <p:cNvPr id="24" name="Oval 28"/>
          <p:cNvSpPr/>
          <p:nvPr userDrawn="1"/>
        </p:nvSpPr>
        <p:spPr>
          <a:xfrm>
            <a:off x="8572500" y="603885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3" name="Oval 28"/>
          <p:cNvSpPr/>
          <p:nvPr userDrawn="1"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5" name="Oval 28"/>
          <p:cNvSpPr/>
          <p:nvPr userDrawn="1"/>
        </p:nvSpPr>
        <p:spPr>
          <a:xfrm>
            <a:off x="8572500" y="5476875"/>
            <a:ext cx="152400" cy="152400"/>
          </a:xfrm>
          <a:prstGeom prst="ellipse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4" name="Oval 28"/>
          <p:cNvSpPr/>
          <p:nvPr userDrawn="1"/>
        </p:nvSpPr>
        <p:spPr>
          <a:xfrm>
            <a:off x="8572500" y="57531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9" name="Rectangle 3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23.11.2018</a:t>
            </a:fld>
            <a:endParaRPr kumimoji="0" lang="ru-RU"/>
          </a:p>
        </p:txBody>
      </p:sp>
      <p:sp>
        <p:nvSpPr>
          <p:cNvPr id="25" name="Rectangle 35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/>
          </a:p>
        </p:txBody>
      </p:sp>
      <p:sp>
        <p:nvSpPr>
          <p:cNvPr id="31" name="Rectangle 36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33" name="Rectangle 32"/>
          <p:cNvSpPr>
            <a:spLocks noGrp="1"/>
          </p:cNvSpPr>
          <p:nvPr>
            <p:ph type="title" hasCustomPrompt="1"/>
          </p:nvPr>
        </p:nvSpPr>
        <p:spPr>
          <a:xfrm>
            <a:off x="2057400" y="281352"/>
            <a:ext cx="6509239" cy="3886200"/>
          </a:xfrm>
          <a:scene3d>
            <a:camera prst="orthographicFront"/>
            <a:lightRig rig="threePt" dir="t"/>
          </a:scene3d>
          <a:sp3d/>
        </p:spPr>
        <p:txBody>
          <a:bodyPr vert="horz" anchor="ctr">
            <a:normAutofit/>
          </a:bodyPr>
          <a:lstStyle>
            <a:lvl1pPr algn="ctr" eaLnBrk="1" latinLnBrk="0" hangingPunct="1">
              <a:lnSpc>
                <a:spcPct val="100000"/>
              </a:lnSpc>
              <a:defRPr kumimoji="0" lang="ru-RU" sz="72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kumimoji="0" lang="ru-RU"/>
              <a:t>Показать заголовок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12" name="Rectangle 1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23.11.2018</a:t>
            </a:fld>
            <a:endParaRPr kumimoji="0" lang="ru-RU"/>
          </a:p>
        </p:txBody>
      </p:sp>
      <p:sp>
        <p:nvSpPr>
          <p:cNvPr id="27" name="Rectangl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/>
          </a:p>
        </p:txBody>
      </p:sp>
      <p:sp>
        <p:nvSpPr>
          <p:cNvPr id="4" name="Rectangle 1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28" name="Rectangle 14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23.11.2018</a:t>
            </a:fld>
            <a:endParaRPr kumimoji="0" lang="ru-RU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12" name="Rectangl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/>
          </a:p>
        </p:txBody>
      </p:sp>
      <p:sp>
        <p:nvSpPr>
          <p:cNvPr id="27" name="Rectangle 6"/>
          <p:cNvSpPr>
            <a:spLocks noGrp="1"/>
          </p:cNvSpPr>
          <p:nvPr>
            <p:ph type="title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>
            <a:normAutofit/>
          </a:bodyPr>
          <a:lstStyle>
            <a:lvl1pPr eaLnBrk="1" latinLnBrk="0" hangingPunct="1">
              <a:defRPr kumimoji="0" lang="ru-RU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defRPr>
            </a:lvl1pPr>
            <a:extLst/>
          </a:lstStyle>
          <a:p>
            <a:r>
              <a:rPr kumimoji="0" lang="ru-RU"/>
              <a:t>Заголовок раздела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ростой вопрос и отв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23.11.2018</a:t>
            </a:fld>
            <a:endParaRPr kumimoji="0" lang="ru-RU"/>
          </a:p>
        </p:txBody>
      </p:sp>
      <p:sp>
        <p:nvSpPr>
          <p:cNvPr id="2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31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4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13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eaLnBrk="1" latinLnBrk="0" hangingPunct="1">
              <a:buFontTx/>
              <a:buNone/>
              <a:defRPr kumimoji="0" lang="ru-RU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kumimoji="0" lang="ru-RU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опрос и ответ с поясн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23.11.2018</a:t>
            </a:fld>
            <a:endParaRPr kumimoji="0" lang="ru-RU"/>
          </a:p>
        </p:txBody>
      </p:sp>
      <p:sp>
        <p:nvSpPr>
          <p:cNvPr id="28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31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25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eaLnBrk="1" latinLnBrk="0" hangingPunct="1">
              <a:buFontTx/>
              <a:buNone/>
              <a:defRPr kumimoji="0" lang="ru-RU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kumimoji="0" lang="ru-RU"/>
              <a:t>Ответ</a:t>
            </a:r>
          </a:p>
        </p:txBody>
      </p:sp>
      <p:sp>
        <p:nvSpPr>
          <p:cNvPr id="22" name="Rectangle 9"/>
          <p:cNvSpPr>
            <a:spLocks noGrp="1"/>
          </p:cNvSpPr>
          <p:nvPr>
            <p:ph type="body" sz="quarter" idx="15" hasCustomPrompt="1"/>
          </p:nvPr>
        </p:nvSpPr>
        <p:spPr>
          <a:xfrm>
            <a:off x="1828800" y="3124200"/>
            <a:ext cx="5105400" cy="1981200"/>
          </a:xfrm>
        </p:spPr>
        <p:txBody>
          <a:bodyPr vert="horz"/>
          <a:lstStyle>
            <a:lvl1pPr algn="ctr" eaLnBrk="1" latinLnBrk="0" hangingPunct="1">
              <a:buFontTx/>
              <a:buNone/>
              <a:defRPr kumimoji="0" lang="ru-RU" i="1" baseline="0"/>
            </a:lvl1pPr>
            <a:extLst/>
          </a:lstStyle>
          <a:p>
            <a:pPr lvl="0"/>
            <a:r>
              <a:rPr kumimoji="0" lang="ru-RU"/>
              <a:t>Пояснение к ответу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5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равильно или неправильно (ответ: правильно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23.11.2018</a:t>
            </a:fld>
            <a:endParaRPr kumimoji="0" lang="ru-RU"/>
          </a:p>
        </p:txBody>
      </p:sp>
      <p:sp>
        <p:nvSpPr>
          <p:cNvPr id="11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27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8" name="Answer Base"/>
          <p:cNvSpPr txBox="1"/>
          <p:nvPr userDrawn="1"/>
        </p:nvSpPr>
        <p:spPr>
          <a:xfrm>
            <a:off x="182880" y="1676400"/>
            <a:ext cx="8321040" cy="1828800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ПРАВИЛЬНО</a:t>
            </a:r>
            <a:r>
              <a:rPr kumimoji="0" lang="ru-RU" sz="7200" baseline="0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или НЕПРАВИЛЬНО?</a:t>
            </a:r>
          </a:p>
        </p:txBody>
      </p:sp>
      <p:sp>
        <p:nvSpPr>
          <p:cNvPr id="7" name="Answer"/>
          <p:cNvSpPr/>
          <p:nvPr userDrawn="1"/>
        </p:nvSpPr>
        <p:spPr>
          <a:xfrm>
            <a:off x="182880" y="1676400"/>
            <a:ext cx="832104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indent="0" algn="ctr" latinLnBrk="0">
              <a:spcBef>
                <a:spcPct val="20000"/>
              </a:spcBef>
              <a:buNone/>
            </a:pPr>
            <a:r>
              <a:rPr kumimoji="0" lang="ru-RU" sz="720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ПРАВИЛЬНО </a:t>
            </a:r>
            <a:r>
              <a:rPr kumimoji="0" lang="ru-RU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или НЕПРАВИЛЬНО?</a:t>
            </a:r>
            <a:endParaRPr kumimoji="0"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равильно или неправильно (ответ: неправильно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23.11.2018</a:t>
            </a:fld>
            <a:endParaRPr kumimoji="0" lang="ru-RU"/>
          </a:p>
        </p:txBody>
      </p:sp>
      <p:sp>
        <p:nvSpPr>
          <p:cNvPr id="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28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6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29" name="Answer Base"/>
          <p:cNvSpPr txBox="1"/>
          <p:nvPr userDrawn="1"/>
        </p:nvSpPr>
        <p:spPr>
          <a:xfrm>
            <a:off x="228600" y="1600200"/>
            <a:ext cx="8229600" cy="1293926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ПРАВИЛЬНО</a:t>
            </a:r>
            <a:r>
              <a:rPr kumimoji="0" lang="ru-RU" sz="7200" baseline="0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или НЕПРАВИЛЬНО?</a:t>
            </a:r>
          </a:p>
        </p:txBody>
      </p:sp>
      <p:sp>
        <p:nvSpPr>
          <p:cNvPr id="7" name="Answer"/>
          <p:cNvSpPr/>
          <p:nvPr userDrawn="1"/>
        </p:nvSpPr>
        <p:spPr>
          <a:xfrm>
            <a:off x="228600" y="160020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algn="ctr"/>
            <a:r>
              <a:rPr kumimoji="0" lang="ru-RU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ПРАВИЛЬНО или </a:t>
            </a:r>
            <a:r>
              <a:rPr kumimoji="0" lang="ru-RU" sz="720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НЕПРАВИЛЬНО</a:t>
            </a:r>
            <a:r>
              <a:rPr kumimoji="0" lang="ru-RU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?</a:t>
            </a:r>
            <a:endParaRPr kumimoji="0"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7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опоставление элемен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9144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1</a:t>
            </a:r>
          </a:p>
        </p:txBody>
      </p:sp>
      <p:sp>
        <p:nvSpPr>
          <p:cNvPr id="12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2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9144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3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144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4</a:t>
            </a:r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9144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5</a:t>
            </a:r>
          </a:p>
        </p:txBody>
      </p:sp>
      <p:sp>
        <p:nvSpPr>
          <p:cNvPr id="20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23.11.2018</a:t>
            </a:fld>
            <a:endParaRPr kumimoji="0" lang="ru-RU"/>
          </a:p>
        </p:txBody>
      </p:sp>
      <p:sp>
        <p:nvSpPr>
          <p:cNvPr id="15" name="Rectangle 7"/>
          <p:cNvSpPr>
            <a:spLocks noGrp="1"/>
          </p:cNvSpPr>
          <p:nvPr>
            <p:ph type="body" sz="quarter" idx="18" hasCustomPrompt="1"/>
          </p:nvPr>
        </p:nvSpPr>
        <p:spPr>
          <a:xfrm>
            <a:off x="48006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5</a:t>
            </a:r>
          </a:p>
        </p:txBody>
      </p:sp>
      <p:sp>
        <p:nvSpPr>
          <p:cNvPr id="17" name="Rectangle 7"/>
          <p:cNvSpPr>
            <a:spLocks noGrp="1"/>
          </p:cNvSpPr>
          <p:nvPr>
            <p:ph type="body" sz="quarter" idx="19" hasCustomPrompt="1"/>
          </p:nvPr>
        </p:nvSpPr>
        <p:spPr>
          <a:xfrm>
            <a:off x="48006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3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0" hasCustomPrompt="1"/>
          </p:nvPr>
        </p:nvSpPr>
        <p:spPr>
          <a:xfrm>
            <a:off x="48006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1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21" hasCustomPrompt="1"/>
          </p:nvPr>
        </p:nvSpPr>
        <p:spPr>
          <a:xfrm>
            <a:off x="48006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2</a:t>
            </a:r>
          </a:p>
        </p:txBody>
      </p:sp>
      <p:sp>
        <p:nvSpPr>
          <p:cNvPr id="21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48006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4</a:t>
            </a:r>
          </a:p>
        </p:txBody>
      </p:sp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algn="l" eaLnBrk="1" latinLnBrk="0" hangingPunct="1">
              <a:defRPr kumimoji="0" lang="ru-RU" i="1" baseline="0"/>
            </a:lvl1pPr>
            <a:extLst/>
          </a:lstStyle>
          <a:p>
            <a:r>
              <a:rPr kumimoji="0" lang="ru-RU"/>
              <a:t>Введите вопрос</a:t>
            </a:r>
          </a:p>
        </p:txBody>
      </p:sp>
      <p:sp>
        <p:nvSpPr>
          <p:cNvPr id="7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cxnSp>
        <p:nvCxnSpPr>
          <p:cNvPr id="23" name="Straight Connector 23"/>
          <p:cNvCxnSpPr>
            <a:stCxn id="16" idx="3"/>
            <a:endCxn id="18" idx="1"/>
          </p:cNvCxnSpPr>
          <p:nvPr/>
        </p:nvCxnSpPr>
        <p:spPr>
          <a:xfrm>
            <a:off x="3886200" y="22860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19" idx="1"/>
          </p:cNvCxnSpPr>
          <p:nvPr/>
        </p:nvCxnSpPr>
        <p:spPr>
          <a:xfrm>
            <a:off x="3886200" y="32004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Straight Connector 23"/>
          <p:cNvCxnSpPr>
            <a:stCxn id="13" idx="3"/>
            <a:endCxn id="17" idx="1"/>
          </p:cNvCxnSpPr>
          <p:nvPr/>
        </p:nvCxnSpPr>
        <p:spPr>
          <a:xfrm flipV="1">
            <a:off x="3886200" y="32004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Straight Connector 23"/>
          <p:cNvCxnSpPr>
            <a:stCxn id="14" idx="3"/>
            <a:endCxn id="21" idx="1"/>
          </p:cNvCxnSpPr>
          <p:nvPr/>
        </p:nvCxnSpPr>
        <p:spPr>
          <a:xfrm>
            <a:off x="3886200" y="50292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Straight Connector 23"/>
          <p:cNvCxnSpPr>
            <a:stCxn id="10" idx="3"/>
            <a:endCxn id="15" idx="1"/>
          </p:cNvCxnSpPr>
          <p:nvPr/>
        </p:nvCxnSpPr>
        <p:spPr>
          <a:xfrm flipV="1">
            <a:off x="3886200" y="2286000"/>
            <a:ext cx="914400" cy="36576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>
          <a:xfrm>
            <a:off x="914400" y="457200"/>
            <a:ext cx="76962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 lang="en-US" smtClean="0"/>
          </a:p>
        </p:txBody>
      </p:sp>
      <p:sp>
        <p:nvSpPr>
          <p:cNvPr id="5" name="Rectangle 3"/>
          <p:cNvSpPr>
            <a:spLocks noGrp="1"/>
          </p:cNvSpPr>
          <p:nvPr>
            <p:ph type="body" idx="1"/>
          </p:nvPr>
        </p:nvSpPr>
        <p:spPr>
          <a:xfrm>
            <a:off x="914400" y="1905000"/>
            <a:ext cx="7467600" cy="42211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9" name="Rectangle 4"/>
          <p:cNvSpPr>
            <a:spLocks noGrp="1"/>
          </p:cNvSpPr>
          <p:nvPr>
            <p:ph type="dt" sz="half" idx="2"/>
          </p:nvPr>
        </p:nvSpPr>
        <p:spPr>
          <a:xfrm>
            <a:off x="6705600" y="6248400"/>
            <a:ext cx="1828800" cy="323850"/>
          </a:xfrm>
          <a:prstGeom prst="rect">
            <a:avLst/>
          </a:prstGeom>
        </p:spPr>
        <p:txBody>
          <a:bodyPr vert="horz" anchor="ctr"/>
          <a:lstStyle>
            <a:lvl1pPr eaLnBrk="1" latinLnBrk="0" hangingPunct="1">
              <a:defRPr kumimoji="0" lang="ru-RU" sz="1100"/>
            </a:lvl1pPr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23.11.2018</a:t>
            </a:fld>
            <a:endParaRPr kumimoji="0" lang="ru-RU" sz="1050"/>
          </a:p>
        </p:txBody>
      </p:sp>
      <p:sp>
        <p:nvSpPr>
          <p:cNvPr id="18" name="Rectangle 5"/>
          <p:cNvSpPr>
            <a:spLocks noGrp="1"/>
          </p:cNvSpPr>
          <p:nvPr>
            <p:ph type="ftr" sz="quarter" idx="3"/>
          </p:nvPr>
        </p:nvSpPr>
        <p:spPr>
          <a:xfrm>
            <a:off x="457200" y="6248400"/>
            <a:ext cx="3260886" cy="323850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kumimoji="0" lang="ru-RU" sz="1200"/>
            </a:lvl1pPr>
            <a:extLst/>
          </a:lstStyle>
          <a:p>
            <a:endParaRPr kumimoji="0" lang="ru-RU" sz="12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714936" y="6151098"/>
            <a:ext cx="429064" cy="457200"/>
          </a:xfrm>
          <a:prstGeom prst="rect">
            <a:avLst/>
          </a:prstGeom>
        </p:spPr>
        <p:txBody>
          <a:bodyPr vert="horz" anchor="ctr"/>
          <a:lstStyle>
            <a:lvl1pPr eaLnBrk="1" latinLnBrk="0" hangingPunct="1">
              <a:defRPr kumimoji="0" lang="ru-RU" sz="1200"/>
            </a:lvl1pPr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 sz="1200"/>
          </a:p>
        </p:txBody>
      </p:sp>
      <p:grpSp>
        <p:nvGrpSpPr>
          <p:cNvPr id="2" name="Group 23"/>
          <p:cNvGrpSpPr/>
          <p:nvPr/>
        </p:nvGrpSpPr>
        <p:grpSpPr>
          <a:xfrm>
            <a:off x="11555" y="2000250"/>
            <a:ext cx="133350" cy="533400"/>
            <a:chOff x="0" y="2000250"/>
            <a:chExt cx="3733800" cy="533400"/>
          </a:xfrm>
        </p:grpSpPr>
        <p:sp>
          <p:nvSpPr>
            <p:cNvPr id="3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4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1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31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grpSp>
        <p:nvGrpSpPr>
          <p:cNvPr id="10" name="Group 35"/>
          <p:cNvGrpSpPr/>
          <p:nvPr/>
        </p:nvGrpSpPr>
        <p:grpSpPr>
          <a:xfrm>
            <a:off x="8584055" y="2000250"/>
            <a:ext cx="552450" cy="542925"/>
            <a:chOff x="8667750" y="2000250"/>
            <a:chExt cx="476250" cy="542925"/>
          </a:xfrm>
        </p:grpSpPr>
        <p:sp>
          <p:nvSpPr>
            <p:cNvPr id="13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4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9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30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6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sp>
        <p:nvSpPr>
          <p:cNvPr id="23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ru-RU" sz="36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0" hangingPunct="1">
        <a:defRPr kumimoji="0" lang="ru-RU">
          <a:solidFill>
            <a:schemeClr val="tx2"/>
          </a:solidFill>
        </a:defRPr>
      </a:lvl2pPr>
      <a:lvl3pPr eaLnBrk="1" latinLnBrk="0" hangingPunct="1">
        <a:defRPr kumimoji="0" lang="ru-RU">
          <a:solidFill>
            <a:schemeClr val="tx2"/>
          </a:solidFill>
        </a:defRPr>
      </a:lvl3pPr>
      <a:lvl4pPr eaLnBrk="1" latinLnBrk="0" hangingPunct="1">
        <a:defRPr kumimoji="0" lang="ru-RU">
          <a:solidFill>
            <a:schemeClr val="tx2"/>
          </a:solidFill>
        </a:defRPr>
      </a:lvl4pPr>
      <a:lvl5pPr eaLnBrk="1" latinLnBrk="0" hangingPunct="1">
        <a:defRPr kumimoji="0" lang="ru-RU">
          <a:solidFill>
            <a:schemeClr val="tx2"/>
          </a:solidFill>
        </a:defRPr>
      </a:lvl5pPr>
      <a:lvl6pPr eaLnBrk="1" latinLnBrk="0" hangingPunct="1">
        <a:defRPr kumimoji="0" lang="ru-RU">
          <a:solidFill>
            <a:schemeClr val="tx2"/>
          </a:solidFill>
        </a:defRPr>
      </a:lvl6pPr>
      <a:lvl7pPr eaLnBrk="1" latinLnBrk="0" hangingPunct="1">
        <a:defRPr kumimoji="0" lang="ru-RU">
          <a:solidFill>
            <a:schemeClr val="tx2"/>
          </a:solidFill>
        </a:defRPr>
      </a:lvl7pPr>
      <a:lvl8pPr eaLnBrk="1" latinLnBrk="0" hangingPunct="1">
        <a:defRPr kumimoji="0" lang="ru-RU">
          <a:solidFill>
            <a:schemeClr val="tx2"/>
          </a:solidFill>
        </a:defRPr>
      </a:lvl8pPr>
      <a:lvl9pPr eaLnBrk="1" latinLnBrk="0" hangingPunct="1">
        <a:defRPr kumimoji="0" lang="ru-RU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jazzcontrabass.narod.ru/contrabass.gi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znanie.ru/ru-wz/images/thumb/a/aa/%D0%91%D0%B5%D0%BA%D0%B0%D1%80.png/180px-%D0%91%D0%B5%D0%BA%D0%B0%D1%80.pn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8572500" y="6038850"/>
            <a:ext cx="152400" cy="1524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27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4" name="Oval 28"/>
          <p:cNvSpPr/>
          <p:nvPr/>
        </p:nvSpPr>
        <p:spPr>
          <a:xfrm>
            <a:off x="8572500" y="5476875"/>
            <a:ext cx="152400" cy="152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12" name="Oval 28"/>
          <p:cNvSpPr/>
          <p:nvPr/>
        </p:nvSpPr>
        <p:spPr>
          <a:xfrm>
            <a:off x="8572500" y="5753100"/>
            <a:ext cx="152400" cy="152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10" name="Rectangle 2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lang="ru-RU" dirty="0" smtClean="0"/>
              <a:t>Хоровое служение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328283" y="3573016"/>
            <a:ext cx="2088232" cy="1357322"/>
          </a:xfrm>
          <a:prstGeom prst="rect">
            <a:avLst/>
          </a:prstGeom>
        </p:spPr>
        <p:txBody>
          <a:bodyPr vert="horz" wrap="square" rtlCol="0" anchor="ctr">
            <a:normAutofit/>
          </a:bodyPr>
          <a:lstStyle/>
          <a:p>
            <a:pPr algn="r">
              <a:spcBef>
                <a:spcPct val="0"/>
              </a:spcBef>
            </a:pPr>
            <a:r>
              <a:rPr lang="ru-RU" sz="3600" i="1" noProof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Вопросы</a:t>
            </a:r>
            <a:endParaRPr kumimoji="0" lang="ru-RU" sz="3600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86544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Лад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6072230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Строй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6715172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Гамма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143932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Соотношение тонов по высоте, образующих определенную систему?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Соотношение тонов по высоте, образующих определенную систему?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Б) Строй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№2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429000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Квинтет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3214710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Октет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Квартет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625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Музыкальное произведение, написанное для восьми исполнителей?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Музыкальное произведение, написанное для восьми исполнителей?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Б) Октет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№3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2357454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Скрипка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Туба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257176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Контрабас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625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Самый большой по размеру струнный музыкальный инструмент?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Самый большой по размеру струнный музыкальный инструмент?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В) Контрабас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Картинка 17 из 5813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2786058"/>
            <a:ext cx="2438400" cy="3695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№4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Бекар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4143404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err="1" smtClean="0"/>
              <a:t>Бикар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6786610" cy="1143008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Форте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850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Знак отмены диеза и бемоля?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dirty="0" smtClean="0"/>
              <a:t>Знак отмены диеза и бемоля?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А) Бекар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3732" name="Picture 4" descr="Картинка 21 из 80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lum bright="70000" contrast="-70000"/>
          </a:blip>
          <a:srcRect/>
          <a:stretch>
            <a:fillRect/>
          </a:stretch>
        </p:blipFill>
        <p:spPr bwMode="auto">
          <a:xfrm>
            <a:off x="3923928" y="3284984"/>
            <a:ext cx="950506" cy="2376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№5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Соломон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Давид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Даниил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556792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«Сладкий певец Израиля»?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dirty="0" smtClean="0"/>
              <a:t>«Сладкий певец Израиля»?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Б) Давид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smtClean="0"/>
              <a:t>"Вот последние слова Давида, изречение Давида, сына Иессеева, изречение мужа, поставленного высоко, помазанника Бога Иаковлева и сладкого певца Израилева</a:t>
            </a:r>
            <a:r>
              <a:rPr lang="ru-RU" dirty="0" smtClean="0"/>
              <a:t>…</a:t>
            </a:r>
            <a:r>
              <a:rPr smtClean="0"/>
              <a:t>" </a:t>
            </a:r>
            <a:br>
              <a:rPr smtClean="0"/>
            </a:br>
            <a:r>
              <a:rPr smtClean="0"/>
              <a:t>(2 Царств 23:1)</a:t>
            </a:r>
            <a:endParaRPr lang="ru-RU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№6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kumimoji="0" sz="3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Корей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err="1" smtClean="0"/>
              <a:t>Варух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err="1" smtClean="0"/>
              <a:t>Авиуд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286808" cy="1714512"/>
          </a:xfrm>
          <a:prstGeom prst="rect">
            <a:avLst/>
          </a:prstGeom>
        </p:spPr>
        <p:txBody>
          <a:bodyPr vert="horz" wrap="square" rtlCol="0" anchor="ctr">
            <a:normAutofit fontScale="625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Родственник Моисея, сыновья которого являются авторами многих замечательных псалмов?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Родственник Моисея, сыновья которого являются авторами многих замечательных псалмов?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А) Корей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№7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kumimoji="0" sz="3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Конец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Заключение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Финал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286808" cy="1571636"/>
          </a:xfrm>
          <a:prstGeom prst="rect">
            <a:avLst/>
          </a:prstGeom>
        </p:spPr>
        <p:txBody>
          <a:bodyPr vert="horz" wrap="square" rtlCol="0" anchor="ctr">
            <a:normAutofit fontScale="775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Последняя часть симфонии, сонаты, квартета?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Последняя часть симфонии, сонаты, квартета?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В) Финал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№8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Цитры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3571900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Гусли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Тимпаны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музыкальный инструмент, упоминаемый в Библии?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Первый музыкальный инструмент, упоминаемый в Библии?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Б) Гусли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img-fotki.yandex.ru/get/4910/60625905.13a/0_7939d_b4b40b65_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284984"/>
            <a:ext cx="3432807" cy="2416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№9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Прима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Секунда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Тон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772816"/>
            <a:ext cx="8286808" cy="1571636"/>
          </a:xfrm>
          <a:prstGeom prst="rect">
            <a:avLst/>
          </a:prstGeom>
        </p:spPr>
        <p:txBody>
          <a:bodyPr vert="horz" wrap="square" rtlCol="0" anchor="ctr">
            <a:normAutofit fontScale="625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Соотношение двух звуков, отстоящих друг от друга на два полутона?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Соотношение двух звуков, отстоящих друг от друга на два полутона?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В) Тон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857652" cy="1143000"/>
          </a:xfrm>
        </p:spPr>
        <p:txBody>
          <a:bodyPr>
            <a:normAutofit/>
          </a:bodyPr>
          <a:lstStyle/>
          <a:p>
            <a:r>
              <a:rPr smtClean="0"/>
              <a:t>Вопрос №10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Тембр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Резонанс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Голос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358246" cy="1357322"/>
          </a:xfrm>
          <a:prstGeom prst="rect">
            <a:avLst/>
          </a:prstGeom>
        </p:spPr>
        <p:txBody>
          <a:bodyPr vert="horz" wrap="square" rtlCol="0" anchor="ctr">
            <a:normAutofit fontScale="625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Совокупность звуков, возникающих в результате колебания голосовых связок?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Совокупность звуков, возникающих в результате колебания голосовых связок?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В) Голос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857652" cy="1143000"/>
          </a:xfrm>
        </p:spPr>
        <p:txBody>
          <a:bodyPr>
            <a:normAutofit/>
          </a:bodyPr>
          <a:lstStyle/>
          <a:p>
            <a:r>
              <a:rPr smtClean="0"/>
              <a:t>Вопрос №11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71876"/>
            <a:ext cx="242889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2800" smtClean="0"/>
              <a:t>Гитара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37112"/>
            <a:ext cx="3500462" cy="642942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2800" dirty="0" smtClean="0"/>
              <a:t>Балалайка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73216"/>
            <a:ext cx="135732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2800" dirty="0" smtClean="0"/>
              <a:t>Домра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Русский народный музыкальный инструмент с треугольной декой</a:t>
            </a:r>
            <a:r>
              <a:rPr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Русский народный музыкальный инструмент с треугольной декой?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Б) Балалайка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clipartist.info/openclipart.org/2011/Sept/Sep2011_Art/balalaika-1979px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068960"/>
            <a:ext cx="4071987" cy="251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857652" cy="1143000"/>
          </a:xfrm>
        </p:spPr>
        <p:txBody>
          <a:bodyPr>
            <a:normAutofit/>
          </a:bodyPr>
          <a:lstStyle/>
          <a:p>
            <a:r>
              <a:rPr smtClean="0"/>
              <a:t>Вопрос №12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072230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ru-RU" sz="3600" dirty="0" smtClean="0"/>
              <a:t>Ленто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4357718" cy="642942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ru-RU" sz="3600" dirty="0" smtClean="0"/>
              <a:t>Престо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78647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ru-RU" sz="3600" dirty="0" smtClean="0"/>
              <a:t>Пиано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643050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Медленно.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smtClean="0"/>
              <a:t>Медленно.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А) Ленто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143404" cy="1143000"/>
          </a:xfrm>
        </p:spPr>
        <p:txBody>
          <a:bodyPr>
            <a:normAutofit/>
          </a:bodyPr>
          <a:lstStyle/>
          <a:p>
            <a:r>
              <a:rPr smtClean="0"/>
              <a:t>Вопрос №13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Лаван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542928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Лот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Иосиф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358246" cy="1714512"/>
          </a:xfrm>
          <a:prstGeom prst="rect">
            <a:avLst/>
          </a:prstGeom>
        </p:spPr>
        <p:txBody>
          <a:bodyPr vert="horz" wrap="square" rtlCol="0" anchor="ctr">
            <a:normAutofit fontScale="625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«Родственник Иакова, который хотел «отпустить» его «с веселием и с песнями, с тимпанами и с гуслями»?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«Родственник Иакова, который хотел «отпустить» его «с веселием и с песнями, с тимпанами и с гуслями»?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А) Лаван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143404" cy="1143000"/>
          </a:xfrm>
        </p:spPr>
        <p:txBody>
          <a:bodyPr>
            <a:normAutofit/>
          </a:bodyPr>
          <a:lstStyle/>
          <a:p>
            <a:r>
              <a:rPr smtClean="0"/>
              <a:t>Вопрос №14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429000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Темп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Речитатив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Строй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857388"/>
          </a:xfrm>
          <a:prstGeom prst="rect">
            <a:avLst/>
          </a:prstGeom>
        </p:spPr>
        <p:txBody>
          <a:bodyPr vert="horz" wrap="square" rtlCol="0" anchor="ctr">
            <a:normAutofit fontScale="625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Вокальная музыка, мелодия и ритм которой подчинены речевому произношению поэтического текста?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Вокальная музыка, мелодия и ритм которой подчинены речевому произношению поэтического текста?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Б) Речитатив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143404" cy="1143000"/>
          </a:xfrm>
        </p:spPr>
        <p:txBody>
          <a:bodyPr>
            <a:normAutofit/>
          </a:bodyPr>
          <a:lstStyle/>
          <a:p>
            <a:r>
              <a:rPr smtClean="0"/>
              <a:t>Вопрос №15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429000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Тенор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365104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Альт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01208"/>
            <a:ext cx="614366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dirty="0" smtClean="0"/>
              <a:t>Баритон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928802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Высокий мужской голос?</a:t>
            </a:r>
            <a:br>
              <a:rPr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dirty="0" smtClean="0"/>
              <a:t>Высокий мужской голос?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А) Тенор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>
          <a:xfrm>
            <a:off x="228600" y="1676400"/>
            <a:ext cx="8663880" cy="1143000"/>
          </a:xfrm>
        </p:spPr>
        <p:txBody>
          <a:bodyPr>
            <a:normAutofit/>
          </a:bodyPr>
          <a:lstStyle>
            <a:extLst/>
          </a:lstStyle>
          <a:p>
            <a:r>
              <a:rPr sz="6600" dirty="0" smtClean="0"/>
              <a:t>Конец</a:t>
            </a:r>
            <a:endParaRPr lang="ru-RU" sz="66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530891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izShow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</a:schemeClr>
            </a:gs>
            <a:gs pos="100000">
              <a:schemeClr val="phClr">
                <a:shade val="80000"/>
                <a:satMod val="150000"/>
              </a:schemeClr>
            </a:gs>
          </a:gsLst>
          <a:path path="circle">
            <a:fillToRect l="50000" t="50000"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70000"/>
              </a:schemeClr>
            </a:duotone>
          </a:blip>
          <a:tile tx="0" ty="0" sx="100000" sy="100000" flip="none" algn="t"/>
        </a:blipFill>
      </a:bgFillStyleLst>
    </a:fmtScheme>
  </a:themeElements>
  <a:objectDefaults>
    <a:txDef>
      <a:spPr/>
      <a:bodyPr vert="horz" rtlCol="0" anchor="ctr">
        <a:normAutofit fontScale="92500" lnSpcReduction="10000"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0" cap="none" spc="0" normalizeH="0" baseline="0" noProof="0" smtClean="0">
            <a:ln w="0">
              <a:solidFill>
                <a:srgbClr val="FFFFFF"/>
              </a:solidFill>
              <a:prstDash val="solid"/>
            </a:ln>
            <a:gradFill flip="none">
              <a:gsLst>
                <a:gs pos="40000">
                  <a:srgbClr val="FA8D3D">
                    <a:shade val="80000"/>
                  </a:srgbClr>
                </a:gs>
                <a:gs pos="45000">
                  <a:srgbClr val="FA8D3D">
                    <a:shade val="100000"/>
                  </a:srgbClr>
                </a:gs>
              </a:gsLst>
              <a:lin ang="16200000"/>
            </a:gradFill>
            <a:effectLst>
              <a:outerShdw blurRad="23036" dist="23036" dir="5400000" algn="tl">
                <a:srgbClr val="656565">
                  <a:alpha val="65000"/>
                </a:srgbClr>
              </a:outerShdw>
              <a:reflection blurRad="12700" stA="25000" endPos="55000" dist="5000" dir="5400000" sy="-100000" algn="bl" rotWithShape="0"/>
            </a:effectLst>
            <a:uLnTx/>
            <a:uFillTx/>
            <a:latin typeface="Trebuchet MS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QuizShow</Template>
  <TotalTime>0</TotalTime>
  <Words>498</Words>
  <Application>Microsoft Office PowerPoint</Application>
  <PresentationFormat>Экран (4:3)</PresentationFormat>
  <Paragraphs>171</Paragraphs>
  <Slides>32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4" baseType="lpstr">
      <vt:lpstr>Trebuchet MS</vt:lpstr>
      <vt:lpstr>QuizShow</vt:lpstr>
      <vt:lpstr>Хоровое служение</vt:lpstr>
      <vt:lpstr>Вопрос №1</vt:lpstr>
      <vt:lpstr>Соотношение тонов по высоте, образующих определенную систему?</vt:lpstr>
      <vt:lpstr>Вопрос №2</vt:lpstr>
      <vt:lpstr>Музыкальное произведение, написанное для восьми исполнителей?</vt:lpstr>
      <vt:lpstr>Вопрос №3</vt:lpstr>
      <vt:lpstr>Самый большой по размеру струнный музыкальный инструмент?</vt:lpstr>
      <vt:lpstr>Вопрос №4</vt:lpstr>
      <vt:lpstr>Знак отмены диеза и бемоля?</vt:lpstr>
      <vt:lpstr>Вопрос №5</vt:lpstr>
      <vt:lpstr>«Сладкий певец Израиля»?</vt:lpstr>
      <vt:lpstr>Вопрос №6</vt:lpstr>
      <vt:lpstr>Родственник Моисея, сыновья которого являются авторами многих замечательных псалмов?</vt:lpstr>
      <vt:lpstr>Вопрос №7</vt:lpstr>
      <vt:lpstr>Последняя часть симфонии, сонаты, квартета?</vt:lpstr>
      <vt:lpstr>Вопрос №8</vt:lpstr>
      <vt:lpstr>Первый музыкальный инструмент, упоминаемый в Библии?</vt:lpstr>
      <vt:lpstr>Вопрос №9</vt:lpstr>
      <vt:lpstr>Соотношение двух звуков, отстоящих друг от друга на два полутона?</vt:lpstr>
      <vt:lpstr>Вопрос №10</vt:lpstr>
      <vt:lpstr>Совокупность звуков, возникающих в результате колебания голосовых связок?</vt:lpstr>
      <vt:lpstr>Вопрос №11</vt:lpstr>
      <vt:lpstr>Русский народный музыкальный инструмент с треугольной декой?</vt:lpstr>
      <vt:lpstr>Вопрос №12</vt:lpstr>
      <vt:lpstr>Медленно.</vt:lpstr>
      <vt:lpstr>Вопрос №13</vt:lpstr>
      <vt:lpstr>«Родственник Иакова, который хотел «отпустить» его «с веселием и с песнями, с тимпанами и с гуслями»?</vt:lpstr>
      <vt:lpstr>Вопрос №14</vt:lpstr>
      <vt:lpstr>Вокальная музыка, мелодия и ритм которой подчинены речевому произношению поэтического текста?</vt:lpstr>
      <vt:lpstr>Вопрос №15</vt:lpstr>
      <vt:lpstr>Высокий мужской голос?</vt:lpstr>
      <vt:lpstr>Презентация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2009-07-29T17:13:59Z</dcterms:created>
  <dcterms:modified xsi:type="dcterms:W3CDTF">2018-11-23T14:52:53Z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