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7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62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</p:sldIdLst>
  <p:sldSz cx="9144000" cy="6858000" type="screen4x3"/>
  <p:notesSz cx="6858000" cy="9144000"/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78" autoAdjust="0"/>
    <p:restoredTop sz="93969" autoAdjust="0"/>
  </p:normalViewPr>
  <p:slideViewPr>
    <p:cSldViewPr>
      <p:cViewPr varScale="1">
        <p:scale>
          <a:sx n="116" d="100"/>
          <a:sy n="116" d="100"/>
        </p:scale>
        <p:origin x="133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54D4857D-62A5-486B-9129-468003D7E020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2EBE4566-6F3A-4CC1-BD6C-9C510D05F12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157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2D2EF2CE-B28C-4ED4-8FD0-48BB3F48846A}" type="datetimeFigureOut">
              <a:rPr lang="ru-RU"/>
              <a:pPr/>
              <a:t>13.11.2018</a:t>
            </a:fld>
            <a:endParaRPr lang="ru-RU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61807874-5299-41B2-A37A-6AA3547857F4}" type="slidenum">
              <a:rPr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771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360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452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9000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417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59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978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86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4096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656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681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6573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81090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4815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0064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61807874-5299-41B2-A37A-6AA3547857F4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71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/>
          </p:cNvSpPr>
          <p:nvPr>
            <p:ph type="subTitle" idx="1"/>
          </p:nvPr>
        </p:nvSpPr>
        <p:spPr>
          <a:xfrm>
            <a:off x="457200" y="5396132"/>
            <a:ext cx="8098302" cy="7620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1400"/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pPr eaLnBrk="1" latinLnBrk="0" hangingPunct="1"/>
            <a:r>
              <a:rPr lang="ru-RU" smtClean="0"/>
              <a:t>Образец подзаголовка</a:t>
            </a:r>
            <a:endParaRPr/>
          </a:p>
        </p:txBody>
      </p:sp>
      <p:grpSp>
        <p:nvGrpSpPr>
          <p:cNvPr id="16" name="Group 23"/>
          <p:cNvGrpSpPr/>
          <p:nvPr/>
        </p:nvGrpSpPr>
        <p:grpSpPr>
          <a:xfrm>
            <a:off x="14990" y="1976657"/>
            <a:ext cx="2042410" cy="533400"/>
            <a:chOff x="0" y="2000250"/>
            <a:chExt cx="3733800" cy="533400"/>
          </a:xfrm>
        </p:grpSpPr>
        <p:sp>
          <p:nvSpPr>
            <p:cNvPr id="30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7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1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8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6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0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3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29" name="Group 35"/>
          <p:cNvGrpSpPr/>
          <p:nvPr/>
        </p:nvGrpSpPr>
        <p:grpSpPr>
          <a:xfrm>
            <a:off x="8584055" y="1976657"/>
            <a:ext cx="552450" cy="542925"/>
            <a:chOff x="8667750" y="2000250"/>
            <a:chExt cx="476250" cy="542925"/>
          </a:xfrm>
        </p:grpSpPr>
        <p:sp>
          <p:nvSpPr>
            <p:cNvPr id="26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2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8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4" name="Oval 28"/>
          <p:cNvSpPr/>
          <p:nvPr userDrawn="1"/>
        </p:nvSpPr>
        <p:spPr>
          <a:xfrm>
            <a:off x="8572500" y="603885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Oval 28"/>
          <p:cNvSpPr/>
          <p:nvPr userDrawn="1"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5" name="Oval 28"/>
          <p:cNvSpPr/>
          <p:nvPr userDrawn="1"/>
        </p:nvSpPr>
        <p:spPr>
          <a:xfrm>
            <a:off x="8572500" y="5476875"/>
            <a:ext cx="152400" cy="152400"/>
          </a:xfrm>
          <a:prstGeom prst="ellipse">
            <a:avLst/>
          </a:prstGeom>
          <a:effectLst/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4" name="Oval 28"/>
          <p:cNvSpPr/>
          <p:nvPr userDrawn="1"/>
        </p:nvSpPr>
        <p:spPr>
          <a:xfrm>
            <a:off x="8572500" y="57531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9" name="Rectangle 3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13.11.2018</a:t>
            </a:fld>
            <a:endParaRPr kumimoji="0" lang="ru-RU"/>
          </a:p>
        </p:txBody>
      </p:sp>
      <p:sp>
        <p:nvSpPr>
          <p:cNvPr id="25" name="Rectangle 35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31" name="Rectangle 36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33" name="Rectangle 32"/>
          <p:cNvSpPr>
            <a:spLocks noGrp="1"/>
          </p:cNvSpPr>
          <p:nvPr>
            <p:ph type="title" hasCustomPrompt="1"/>
          </p:nvPr>
        </p:nvSpPr>
        <p:spPr>
          <a:xfrm>
            <a:off x="2057400" y="281352"/>
            <a:ext cx="6509239" cy="3886200"/>
          </a:xfrm>
          <a:scene3d>
            <a:camera prst="orthographicFront"/>
            <a:lightRig rig="threePt" dir="t"/>
          </a:scene3d>
          <a:sp3d/>
        </p:spPr>
        <p:txBody>
          <a:bodyPr vert="horz" anchor="ctr">
            <a:normAutofit/>
          </a:bodyPr>
          <a:lstStyle>
            <a:lvl1pPr algn="ctr" eaLnBrk="1" latinLnBrk="0" hangingPunct="1">
              <a:lnSpc>
                <a:spcPct val="100000"/>
              </a:lnSpc>
              <a:defRPr kumimoji="0" lang="ru-RU" sz="72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Показать заголовок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12" name="Rectangle 1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13.11.2018</a:t>
            </a:fld>
            <a:endParaRPr kumimoji="0" lang="ru-RU"/>
          </a:p>
        </p:txBody>
      </p:sp>
      <p:sp>
        <p:nvSpPr>
          <p:cNvPr id="27" name="Rectangl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4" name="Rectangle 1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28" name="Rectangle 14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13.11.2018</a:t>
            </a:fld>
            <a:endParaRPr kumimoji="0" lang="ru-RU"/>
          </a:p>
        </p:txBody>
      </p:sp>
      <p:sp>
        <p:nvSpPr>
          <p:cNvPr id="26" name="Rectangl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extLst/>
          </a:lstStyle>
          <a:p>
            <a:endParaRPr kumimoji="0" lang="ru-RU"/>
          </a:p>
        </p:txBody>
      </p:sp>
      <p:sp>
        <p:nvSpPr>
          <p:cNvPr id="12" name="Rectangl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/>
          </a:p>
        </p:txBody>
      </p:sp>
      <p:sp>
        <p:nvSpPr>
          <p:cNvPr id="27" name="Rectangle 6"/>
          <p:cNvSpPr>
            <a:spLocks noGrp="1"/>
          </p:cNvSpPr>
          <p:nvPr>
            <p:ph type="title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>
            <a:normAutofit/>
          </a:bodyPr>
          <a:lstStyle>
            <a:lvl1pPr eaLnBrk="1" latinLnBrk="0" hangingPunct="1"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defRPr>
            </a:lvl1pPr>
            <a:extLst/>
          </a:lstStyle>
          <a:p>
            <a:r>
              <a:rPr kumimoji="0" lang="ru-RU"/>
              <a:t>Заголовок раздела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остой вопрос и отв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13.11.2018</a:t>
            </a:fld>
            <a:endParaRPr kumimoji="0" lang="ru-RU"/>
          </a:p>
        </p:txBody>
      </p:sp>
      <p:sp>
        <p:nvSpPr>
          <p:cNvPr id="2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31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4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13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опрос и ответ с поясн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13.11.2018</a:t>
            </a:fld>
            <a:endParaRPr kumimoji="0" lang="ru-RU"/>
          </a:p>
        </p:txBody>
      </p:sp>
      <p:sp>
        <p:nvSpPr>
          <p:cNvPr id="28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31" name="Rectangle 8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5" name="Rectangle 13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1676400"/>
            <a:ext cx="8229600" cy="1143000"/>
          </a:xfrm>
        </p:spPr>
        <p:txBody>
          <a:bodyPr rtlCol="0" anchor="ctr"/>
          <a:lstStyle>
            <a:lvl1pPr algn="ctr" eaLnBrk="1" latinLnBrk="0" hangingPunct="1">
              <a:buFontTx/>
              <a:buNone/>
              <a:defRPr kumimoji="0" lang="ru-RU" sz="4800" b="1" i="0" u="none" strike="noStrike" kern="0" cap="none" spc="0" normalizeH="0" baseline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chemeClr val="accent6">
                        <a:shade val="80000"/>
                      </a:schemeClr>
                    </a:gs>
                    <a:gs pos="45000">
                      <a:schemeClr val="accent6">
                        <a:shade val="100000"/>
                      </a:scheme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+mj-lt"/>
                <a:ea typeface="+mj-ea"/>
                <a:cs typeface="+mj-cs"/>
              </a:defRPr>
            </a:lvl1pPr>
            <a:extLst/>
          </a:lstStyle>
          <a:p>
            <a:pPr lvl="0"/>
            <a:r>
              <a:rPr kumimoji="0" lang="ru-RU"/>
              <a:t>Ответ</a:t>
            </a:r>
          </a:p>
        </p:txBody>
      </p:sp>
      <p:sp>
        <p:nvSpPr>
          <p:cNvPr id="22" name="Rectangle 9"/>
          <p:cNvSpPr>
            <a:spLocks noGrp="1"/>
          </p:cNvSpPr>
          <p:nvPr>
            <p:ph type="body" sz="quarter" idx="15" hasCustomPrompt="1"/>
          </p:nvPr>
        </p:nvSpPr>
        <p:spPr>
          <a:xfrm>
            <a:off x="1828800" y="3124200"/>
            <a:ext cx="5105400" cy="1981200"/>
          </a:xfrm>
        </p:spPr>
        <p:txBody>
          <a:bodyPr vert="horz"/>
          <a:lstStyle>
            <a:lvl1pPr algn="ctr" eaLnBrk="1" latinLnBrk="0" hangingPunct="1">
              <a:buFontTx/>
              <a:buNone/>
              <a:defRPr kumimoji="0" lang="ru-RU" i="1" baseline="0"/>
            </a:lvl1pPr>
            <a:extLst/>
          </a:lstStyle>
          <a:p>
            <a:pPr lvl="0"/>
            <a:r>
              <a:rPr kumimoji="0" lang="ru-RU"/>
              <a:t>Пояснение к ответу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69696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25" grpId="0" build="p">
        <p:tmplLst>
          <p:tmpl lvl="1">
            <p:tnLst>
              <p:par>
                <p:cTn presetID="45" presetClass="entr" presetSubtype="0" fill="hold" nodeType="after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 fmla="#ppt_w*sin(2.5*pi*$)">
                          <p:val>
                            <p:fltVal val="0"/>
                          </p:val>
                        </p:tav>
                        <p:tav tm="100000">
                          <p:val>
                            <p:fltVal val="1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#ppt_h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13.11.2018</a:t>
            </a:fld>
            <a:endParaRPr kumimoji="0" lang="ru-RU"/>
          </a:p>
        </p:txBody>
      </p:sp>
      <p:sp>
        <p:nvSpPr>
          <p:cNvPr id="11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0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27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8" name="Answer Base"/>
          <p:cNvSpPr txBox="1"/>
          <p:nvPr userDrawn="1"/>
        </p:nvSpPr>
        <p:spPr>
          <a:xfrm>
            <a:off x="182880" y="1676400"/>
            <a:ext cx="8321040" cy="1828800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182880" y="1676400"/>
            <a:ext cx="832104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indent="0" algn="ctr" latinLnBrk="0">
              <a:spcBef>
                <a:spcPct val="20000"/>
              </a:spcBef>
              <a:buNone/>
            </a:pP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ПРАВИЛЬНО 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или НЕПРАВИЛЬНО?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равильно или неправильно (ответ: неправильно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13.11.2018</a:t>
            </a:fld>
            <a:endParaRPr kumimoji="0" lang="ru-RU"/>
          </a:p>
        </p:txBody>
      </p:sp>
      <p:sp>
        <p:nvSpPr>
          <p:cNvPr id="2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28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sp>
        <p:nvSpPr>
          <p:cNvPr id="6" name="Question"/>
          <p:cNvSpPr>
            <a:spLocks noGrp="1"/>
          </p:cNvSpPr>
          <p:nvPr>
            <p:ph type="title" hasCustomPrompt="1"/>
          </p:nvPr>
        </p:nvSpPr>
        <p:spPr>
          <a:xfrm>
            <a:off x="228600" y="457200"/>
            <a:ext cx="8229600" cy="1143000"/>
          </a:xfrm>
        </p:spPr>
        <p:txBody>
          <a:bodyPr rtlCol="0" anchor="ctr"/>
          <a:lstStyle>
            <a:lvl1pPr algn="l" eaLnBrk="1" latinLnBrk="0" hangingPunct="1">
              <a:defRPr kumimoji="0" lang="ru-RU" i="1">
                <a:solidFill>
                  <a:schemeClr val="tx1">
                    <a:shade val="75000"/>
                  </a:schemeClr>
                </a:solidFill>
              </a:defRPr>
            </a:lvl1pPr>
            <a:extLst/>
          </a:lstStyle>
          <a:p>
            <a:r>
              <a:rPr kumimoji="0" lang="ru-RU"/>
              <a:t>Вопрос</a:t>
            </a:r>
          </a:p>
        </p:txBody>
      </p:sp>
      <p:sp>
        <p:nvSpPr>
          <p:cNvPr id="29" name="Answer Base"/>
          <p:cNvSpPr txBox="1"/>
          <p:nvPr userDrawn="1"/>
        </p:nvSpPr>
        <p:spPr>
          <a:xfrm>
            <a:off x="228600" y="1600200"/>
            <a:ext cx="8229600" cy="1293926"/>
          </a:xfrm>
          <a:prstGeom prst="rect">
            <a:avLst/>
          </a:prstGeom>
          <a:noFill/>
        </p:spPr>
        <p:txBody>
          <a:bodyPr wrap="square">
            <a:noAutofit/>
          </a:bodyPr>
          <a:lstStyle>
            <a:extLst/>
          </a:lstStyle>
          <a:p>
            <a:pPr marL="0" indent="0" algn="ctr" latinLnBrk="0">
              <a:spcBef>
                <a:spcPct val="20000"/>
              </a:spcBef>
              <a:buNone/>
            </a:pP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ПРАВИЛЬНО</a:t>
            </a:r>
            <a:r>
              <a:rPr kumimoji="0" lang="ru-RU" sz="7200" baseline="0">
                <a:solidFill>
                  <a:schemeClr val="tx1">
                    <a:alpha val="40000"/>
                  </a:schemeClr>
                </a:solidFill>
              </a:rPr>
              <a:t> </a:t>
            </a:r>
            <a:r>
              <a:rPr kumimoji="0" lang="ru-RU" sz="7200">
                <a:solidFill>
                  <a:schemeClr val="tx1">
                    <a:alpha val="40000"/>
                  </a:schemeClr>
                </a:solidFill>
              </a:rPr>
              <a:t>или НЕПРАВИЛЬНО?</a:t>
            </a:r>
          </a:p>
        </p:txBody>
      </p:sp>
      <p:sp>
        <p:nvSpPr>
          <p:cNvPr id="7" name="Answer"/>
          <p:cNvSpPr/>
          <p:nvPr userDrawn="1"/>
        </p:nvSpPr>
        <p:spPr>
          <a:xfrm>
            <a:off x="228600" y="1600200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>
            <a:extLst/>
          </a:lstStyle>
          <a:p>
            <a:pPr algn="ctr"/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ПРАВИЛЬНО или </a:t>
            </a:r>
            <a:r>
              <a:rPr kumimoji="0" lang="ru-RU" sz="720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ea typeface="+mn-ea"/>
                <a:cs typeface="+mn-cs"/>
              </a:rPr>
              <a:t>НЕПРАВИЛЬНО</a:t>
            </a:r>
            <a:r>
              <a:rPr kumimoji="0" lang="ru-RU" sz="7200">
                <a:solidFill>
                  <a:prstClr val="white">
                    <a:alpha val="40000"/>
                  </a:prstClr>
                </a:solidFill>
                <a:ea typeface="+mn-ea"/>
                <a:cs typeface="+mn-cs"/>
              </a:rPr>
              <a:t>?</a:t>
            </a:r>
            <a:endParaRPr kumimoji="0"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опоставление элемен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4"/>
          <p:cNvSpPr>
            <a:spLocks noGrp="1"/>
          </p:cNvSpPr>
          <p:nvPr>
            <p:ph type="ftr" sz="quarter" idx="11"/>
          </p:nvPr>
        </p:nvSpPr>
        <p:spPr/>
        <p:txBody>
          <a:bodyPr vert="horz"/>
          <a:lstStyle>
            <a:extLst/>
          </a:lstStyle>
          <a:p>
            <a:endParaRPr kumimoji="0" lang="ru-RU"/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13" hasCustomPrompt="1"/>
          </p:nvPr>
        </p:nvSpPr>
        <p:spPr>
          <a:xfrm>
            <a:off x="9144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1</a:t>
            </a:r>
          </a:p>
        </p:txBody>
      </p:sp>
      <p:sp>
        <p:nvSpPr>
          <p:cNvPr id="12" name="Rectangle 7"/>
          <p:cNvSpPr>
            <a:spLocks noGrp="1"/>
          </p:cNvSpPr>
          <p:nvPr>
            <p:ph type="body" sz="quarter" idx="14" hasCustomPrompt="1"/>
          </p:nvPr>
        </p:nvSpPr>
        <p:spPr>
          <a:xfrm>
            <a:off x="9144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2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15" hasCustomPrompt="1"/>
          </p:nvPr>
        </p:nvSpPr>
        <p:spPr>
          <a:xfrm>
            <a:off x="9144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3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16" hasCustomPrompt="1"/>
          </p:nvPr>
        </p:nvSpPr>
        <p:spPr>
          <a:xfrm>
            <a:off x="9144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4</a:t>
            </a:r>
          </a:p>
        </p:txBody>
      </p:sp>
      <p:sp>
        <p:nvSpPr>
          <p:cNvPr id="10" name="Rectangle 7"/>
          <p:cNvSpPr>
            <a:spLocks noGrp="1"/>
          </p:cNvSpPr>
          <p:nvPr>
            <p:ph type="body" sz="quarter" idx="17" hasCustomPrompt="1"/>
          </p:nvPr>
        </p:nvSpPr>
        <p:spPr>
          <a:xfrm>
            <a:off x="9144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Элемент 5</a:t>
            </a:r>
          </a:p>
        </p:txBody>
      </p:sp>
      <p:sp>
        <p:nvSpPr>
          <p:cNvPr id="20" name="Rectangle 3"/>
          <p:cNvSpPr>
            <a:spLocks noGrp="1"/>
          </p:cNvSpPr>
          <p:nvPr>
            <p:ph type="dt" sz="half" idx="10"/>
          </p:nvPr>
        </p:nvSpPr>
        <p:spPr/>
        <p:txBody>
          <a:bodyPr vert="horz"/>
          <a:lstStyle>
            <a:lvl1pPr algn="r" eaLnBrk="1" latinLnBrk="0" hangingPunct="1">
              <a:defRPr kumimoji="0" lang="ru-RU"/>
            </a:lvl1pPr>
            <a:extLst/>
          </a:lstStyle>
          <a:p>
            <a:fld id="{1BEBB2CB-903D-46EF-8227-E770ED8FF514}" type="datetimeFigureOut">
              <a:rPr lang="ru-RU"/>
              <a:pPr/>
              <a:t>13.11.2018</a:t>
            </a:fld>
            <a:endParaRPr kumimoji="0" lang="ru-RU"/>
          </a:p>
        </p:txBody>
      </p:sp>
      <p:sp>
        <p:nvSpPr>
          <p:cNvPr id="15" name="Rectangle 7"/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20574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5</a:t>
            </a:r>
          </a:p>
        </p:txBody>
      </p:sp>
      <p:sp>
        <p:nvSpPr>
          <p:cNvPr id="17" name="Rectangle 7"/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29718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3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0" hasCustomPrompt="1"/>
          </p:nvPr>
        </p:nvSpPr>
        <p:spPr>
          <a:xfrm>
            <a:off x="4800600" y="38862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1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8006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2</a:t>
            </a:r>
          </a:p>
        </p:txBody>
      </p:sp>
      <p:sp>
        <p:nvSpPr>
          <p:cNvPr id="21" name="Rectangle 7"/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5715000"/>
            <a:ext cx="2971800" cy="457200"/>
          </a:xfrm>
          <a:prstGeom prst="roundRect">
            <a:avLst>
              <a:gd name="adj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horz" anchor="ctr"/>
          <a:lstStyle>
            <a:lvl1pPr algn="ctr" eaLnBrk="1" latinLnBrk="0" hangingPunct="1">
              <a:buFontTx/>
              <a:buNone/>
              <a:defRPr kumimoji="0" lang="ru-RU"/>
            </a:lvl1pPr>
            <a:lvl2pPr eaLnBrk="1" latinLnBrk="0" hangingPunct="1">
              <a:buFontTx/>
              <a:buChar char="•"/>
              <a:defRPr kumimoji="0" lang="ru-RU"/>
            </a:lvl2pPr>
            <a:lvl3pPr eaLnBrk="1" latinLnBrk="0" hangingPunct="1">
              <a:buFontTx/>
              <a:buChar char="•"/>
              <a:defRPr kumimoji="0" lang="ru-RU"/>
            </a:lvl3pPr>
            <a:lvl4pPr eaLnBrk="1" latinLnBrk="0" hangingPunct="1">
              <a:buFontTx/>
              <a:buChar char="•"/>
              <a:defRPr kumimoji="0" lang="ru-RU"/>
            </a:lvl4pPr>
            <a:lvl5pPr eaLnBrk="1" latinLnBrk="0" hangingPunct="1">
              <a:buFontTx/>
              <a:buChar char="•"/>
              <a:defRPr kumimoji="0" lang="ru-RU"/>
            </a:lvl5pPr>
            <a:extLst/>
          </a:lstStyle>
          <a:p>
            <a:pPr lvl="0"/>
            <a:r>
              <a:rPr kumimoji="0" lang="ru-RU"/>
              <a:t>Сопоставленный элемент 4</a:t>
            </a:r>
          </a:p>
        </p:txBody>
      </p:sp>
      <p:sp>
        <p:nvSpPr>
          <p:cNvPr id="11" name="Rectangle 2"/>
          <p:cNvSpPr>
            <a:spLocks noGrp="1"/>
          </p:cNvSpPr>
          <p:nvPr>
            <p:ph type="title" hasCustomPrompt="1"/>
          </p:nvPr>
        </p:nvSpPr>
        <p:spPr/>
        <p:txBody>
          <a:bodyPr vert="horz"/>
          <a:lstStyle>
            <a:lvl1pPr algn="l" eaLnBrk="1" latinLnBrk="0" hangingPunct="1">
              <a:defRPr kumimoji="0" lang="ru-RU" i="1" baseline="0"/>
            </a:lvl1pPr>
            <a:extLst/>
          </a:lstStyle>
          <a:p>
            <a:r>
              <a:rPr kumimoji="0" lang="ru-RU"/>
              <a:t>Введите вопрос</a:t>
            </a:r>
          </a:p>
        </p:txBody>
      </p:sp>
      <p:sp>
        <p:nvSpPr>
          <p:cNvPr id="7" name="Rectangle 5"/>
          <p:cNvSpPr>
            <a:spLocks noGrp="1"/>
          </p:cNvSpPr>
          <p:nvPr>
            <p:ph type="sldNum" sz="quarter" idx="12"/>
          </p:nvPr>
        </p:nvSpPr>
        <p:spPr/>
        <p:txBody>
          <a:bodyPr vert="horz"/>
          <a:lstStyle>
            <a:extLst/>
          </a:lstStyle>
          <a:p>
            <a:fld id="{C75B88FA-3392-4D65-A457-DB2A9953195B}" type="slidenum">
              <a:rPr/>
              <a:pPr/>
              <a:t>‹#›</a:t>
            </a:fld>
            <a:endParaRPr kumimoji="0" lang="ru-RU"/>
          </a:p>
        </p:txBody>
      </p:sp>
      <p:cxnSp>
        <p:nvCxnSpPr>
          <p:cNvPr id="23" name="Straight Connector 23"/>
          <p:cNvCxnSpPr>
            <a:stCxn id="16" idx="3"/>
            <a:endCxn id="18" idx="1"/>
          </p:cNvCxnSpPr>
          <p:nvPr/>
        </p:nvCxnSpPr>
        <p:spPr>
          <a:xfrm>
            <a:off x="3886200" y="22860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12" idx="3"/>
            <a:endCxn id="19" idx="1"/>
          </p:cNvCxnSpPr>
          <p:nvPr/>
        </p:nvCxnSpPr>
        <p:spPr>
          <a:xfrm>
            <a:off x="3886200" y="3200400"/>
            <a:ext cx="914400" cy="18288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0" name="Straight Connector 23"/>
          <p:cNvCxnSpPr>
            <a:stCxn id="13" idx="3"/>
            <a:endCxn id="17" idx="1"/>
          </p:cNvCxnSpPr>
          <p:nvPr/>
        </p:nvCxnSpPr>
        <p:spPr>
          <a:xfrm flipV="1">
            <a:off x="3886200" y="32004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4" name="Straight Connector 23"/>
          <p:cNvCxnSpPr>
            <a:stCxn id="14" idx="3"/>
            <a:endCxn id="21" idx="1"/>
          </p:cNvCxnSpPr>
          <p:nvPr/>
        </p:nvCxnSpPr>
        <p:spPr>
          <a:xfrm>
            <a:off x="3886200" y="5029200"/>
            <a:ext cx="914400" cy="9144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Straight Connector 23"/>
          <p:cNvCxnSpPr>
            <a:stCxn id="10" idx="3"/>
            <a:endCxn id="15" idx="1"/>
          </p:cNvCxnSpPr>
          <p:nvPr/>
        </p:nvCxnSpPr>
        <p:spPr>
          <a:xfrm flipV="1">
            <a:off x="3886200" y="2286000"/>
            <a:ext cx="914400" cy="3657600"/>
          </a:xfrm>
          <a:prstGeom prst="line">
            <a:avLst/>
          </a:prstGeom>
          <a:ln w="19050" cap="flat" cmpd="sng" algn="ctr">
            <a:solidFill>
              <a:schemeClr val="accent4">
                <a:shade val="50000"/>
              </a:schemeClr>
            </a:solidFill>
            <a:prstDash val="solid"/>
            <a:headEnd type="none" w="med" len="med"/>
            <a:tailEnd type="none" w="med" len="med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2"/>
          <p:cNvSpPr>
            <a:spLocks noGrp="1"/>
          </p:cNvSpPr>
          <p:nvPr>
            <p:ph type="title"/>
          </p:nvPr>
        </p:nvSpPr>
        <p:spPr>
          <a:xfrm>
            <a:off x="914400" y="457200"/>
            <a:ext cx="7696200" cy="114300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  <p:sp>
        <p:nvSpPr>
          <p:cNvPr id="5" name="Rectangle 3"/>
          <p:cNvSpPr>
            <a:spLocks noGrp="1"/>
          </p:cNvSpPr>
          <p:nvPr>
            <p:ph type="body" idx="1"/>
          </p:nvPr>
        </p:nvSpPr>
        <p:spPr>
          <a:xfrm>
            <a:off x="914400" y="1905000"/>
            <a:ext cx="7467600" cy="42211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9" name="Rectangle 4"/>
          <p:cNvSpPr>
            <a:spLocks noGrp="1"/>
          </p:cNvSpPr>
          <p:nvPr>
            <p:ph type="dt" sz="half" idx="2"/>
          </p:nvPr>
        </p:nvSpPr>
        <p:spPr>
          <a:xfrm>
            <a:off x="6705600" y="6248400"/>
            <a:ext cx="1828800" cy="32385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100"/>
            </a:lvl1pPr>
            <a:extLst/>
          </a:lstStyle>
          <a:p>
            <a:pPr algn="r"/>
            <a:fld id="{8F67D422-08A8-451B-9A67-21962FC4B660}" type="datetimeFigureOut">
              <a:rPr kumimoji="0" lang="ru-RU" sz="1100"/>
              <a:pPr algn="r"/>
              <a:t>13.11.2018</a:t>
            </a:fld>
            <a:endParaRPr kumimoji="0" lang="ru-RU" sz="1050"/>
          </a:p>
        </p:txBody>
      </p:sp>
      <p:sp>
        <p:nvSpPr>
          <p:cNvPr id="18" name="Rectangle 5"/>
          <p:cNvSpPr>
            <a:spLocks noGrp="1"/>
          </p:cNvSpPr>
          <p:nvPr>
            <p:ph type="ftr" sz="quarter" idx="3"/>
          </p:nvPr>
        </p:nvSpPr>
        <p:spPr>
          <a:xfrm>
            <a:off x="457200" y="6248400"/>
            <a:ext cx="3260886" cy="323850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kumimoji="0" lang="ru-RU" sz="1200"/>
            </a:lvl1pPr>
            <a:extLst/>
          </a:lstStyle>
          <a:p>
            <a:endParaRPr kumimoji="0" lang="ru-RU" sz="120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8714936" y="6151098"/>
            <a:ext cx="429064" cy="457200"/>
          </a:xfrm>
          <a:prstGeom prst="rect">
            <a:avLst/>
          </a:prstGeom>
        </p:spPr>
        <p:txBody>
          <a:bodyPr vert="horz" anchor="ctr"/>
          <a:lstStyle>
            <a:lvl1pPr eaLnBrk="1" latinLnBrk="0" hangingPunct="1">
              <a:defRPr kumimoji="0" lang="ru-RU" sz="1200"/>
            </a:lvl1pPr>
            <a:extLst/>
          </a:lstStyle>
          <a:p>
            <a:fld id="{169B2101-2E9F-420A-91A3-890890D84497}" type="slidenum">
              <a:rPr kumimoji="0" lang="ru-RU" sz="1200"/>
              <a:pPr/>
              <a:t>‹#›</a:t>
            </a:fld>
            <a:endParaRPr kumimoji="0" lang="ru-RU" sz="1200"/>
          </a:p>
        </p:txBody>
      </p:sp>
      <p:grpSp>
        <p:nvGrpSpPr>
          <p:cNvPr id="2" name="Group 23"/>
          <p:cNvGrpSpPr/>
          <p:nvPr/>
        </p:nvGrpSpPr>
        <p:grpSpPr>
          <a:xfrm>
            <a:off x="11555" y="2000250"/>
            <a:ext cx="133350" cy="533400"/>
            <a:chOff x="0" y="2000250"/>
            <a:chExt cx="3733800" cy="533400"/>
          </a:xfrm>
        </p:grpSpPr>
        <p:sp>
          <p:nvSpPr>
            <p:cNvPr id="3" name="Rectangle 14"/>
            <p:cNvSpPr/>
            <p:nvPr/>
          </p:nvSpPr>
          <p:spPr>
            <a:xfrm>
              <a:off x="0" y="2381250"/>
              <a:ext cx="373380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8" name="Rectangle 14"/>
            <p:cNvSpPr/>
            <p:nvPr/>
          </p:nvSpPr>
          <p:spPr>
            <a:xfrm>
              <a:off x="0" y="2305050"/>
              <a:ext cx="373380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4" name="Rectangle 14"/>
            <p:cNvSpPr/>
            <p:nvPr/>
          </p:nvSpPr>
          <p:spPr>
            <a:xfrm>
              <a:off x="0" y="2228850"/>
              <a:ext cx="373380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2" name="Rectangle 14"/>
            <p:cNvSpPr/>
            <p:nvPr/>
          </p:nvSpPr>
          <p:spPr>
            <a:xfrm>
              <a:off x="0" y="2152650"/>
              <a:ext cx="373380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9" name="Rectangle 14"/>
            <p:cNvSpPr/>
            <p:nvPr/>
          </p:nvSpPr>
          <p:spPr>
            <a:xfrm>
              <a:off x="0" y="2076450"/>
              <a:ext cx="373380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1" name="Rectangle 14"/>
            <p:cNvSpPr/>
            <p:nvPr/>
          </p:nvSpPr>
          <p:spPr>
            <a:xfrm>
              <a:off x="0" y="20002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1" name="Rectangle 14"/>
            <p:cNvSpPr/>
            <p:nvPr/>
          </p:nvSpPr>
          <p:spPr>
            <a:xfrm>
              <a:off x="0" y="2457450"/>
              <a:ext cx="373380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grpSp>
        <p:nvGrpSpPr>
          <p:cNvPr id="10" name="Group 35"/>
          <p:cNvGrpSpPr/>
          <p:nvPr/>
        </p:nvGrpSpPr>
        <p:grpSpPr>
          <a:xfrm>
            <a:off x="8584055" y="2000250"/>
            <a:ext cx="552450" cy="542925"/>
            <a:chOff x="8667750" y="2000250"/>
            <a:chExt cx="476250" cy="542925"/>
          </a:xfrm>
        </p:grpSpPr>
        <p:sp>
          <p:nvSpPr>
            <p:cNvPr id="13" name="Rectangle 14"/>
            <p:cNvSpPr/>
            <p:nvPr/>
          </p:nvSpPr>
          <p:spPr>
            <a:xfrm>
              <a:off x="8667750" y="2381250"/>
              <a:ext cx="476250" cy="7620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24" name="Rectangle 14"/>
            <p:cNvSpPr/>
            <p:nvPr/>
          </p:nvSpPr>
          <p:spPr>
            <a:xfrm>
              <a:off x="8667750" y="2305050"/>
              <a:ext cx="476250" cy="76200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9" name="Rectangle 14"/>
            <p:cNvSpPr/>
            <p:nvPr/>
          </p:nvSpPr>
          <p:spPr>
            <a:xfrm>
              <a:off x="8667750" y="2228850"/>
              <a:ext cx="476250" cy="7620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30" name="Rectangle 14"/>
            <p:cNvSpPr/>
            <p:nvPr/>
          </p:nvSpPr>
          <p:spPr>
            <a:xfrm>
              <a:off x="8667750" y="2152650"/>
              <a:ext cx="476250" cy="7620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7" name="Rectangle 14"/>
            <p:cNvSpPr/>
            <p:nvPr/>
          </p:nvSpPr>
          <p:spPr>
            <a:xfrm>
              <a:off x="8667750" y="2076450"/>
              <a:ext cx="476250" cy="76200"/>
            </a:xfrm>
            <a:prstGeom prst="rect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6" name="Rectangle 14"/>
            <p:cNvSpPr/>
            <p:nvPr/>
          </p:nvSpPr>
          <p:spPr>
            <a:xfrm>
              <a:off x="8667750" y="2000250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67750" y="2466975"/>
              <a:ext cx="476250" cy="762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/>
              <a:endParaRPr kumimoji="0" lang="ru-RU"/>
            </a:p>
          </p:txBody>
        </p:sp>
      </p:grpSp>
      <p:sp>
        <p:nvSpPr>
          <p:cNvPr id="23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  <a:effectLst/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7" r:id="rId8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lang="ru-RU" sz="36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0" hangingPunct="1">
        <a:defRPr kumimoji="0" lang="ru-RU">
          <a:solidFill>
            <a:schemeClr val="tx2"/>
          </a:solidFill>
        </a:defRPr>
      </a:lvl2pPr>
      <a:lvl3pPr eaLnBrk="1" latinLnBrk="0" hangingPunct="1">
        <a:defRPr kumimoji="0" lang="ru-RU">
          <a:solidFill>
            <a:schemeClr val="tx2"/>
          </a:solidFill>
        </a:defRPr>
      </a:lvl3pPr>
      <a:lvl4pPr eaLnBrk="1" latinLnBrk="0" hangingPunct="1">
        <a:defRPr kumimoji="0" lang="ru-RU">
          <a:solidFill>
            <a:schemeClr val="tx2"/>
          </a:solidFill>
        </a:defRPr>
      </a:lvl4pPr>
      <a:lvl5pPr eaLnBrk="1" latinLnBrk="0" hangingPunct="1">
        <a:defRPr kumimoji="0" lang="ru-RU">
          <a:solidFill>
            <a:schemeClr val="tx2"/>
          </a:solidFill>
        </a:defRPr>
      </a:lvl5pPr>
      <a:lvl6pPr eaLnBrk="1" latinLnBrk="0" hangingPunct="1">
        <a:defRPr kumimoji="0" lang="ru-RU">
          <a:solidFill>
            <a:schemeClr val="tx2"/>
          </a:solidFill>
        </a:defRPr>
      </a:lvl6pPr>
      <a:lvl7pPr eaLnBrk="1" latinLnBrk="0" hangingPunct="1">
        <a:defRPr kumimoji="0" lang="ru-RU">
          <a:solidFill>
            <a:schemeClr val="tx2"/>
          </a:solidFill>
        </a:defRPr>
      </a:lvl7pPr>
      <a:lvl8pPr eaLnBrk="1" latinLnBrk="0" hangingPunct="1">
        <a:defRPr kumimoji="0" lang="ru-RU">
          <a:solidFill>
            <a:schemeClr val="tx2"/>
          </a:solidFill>
        </a:defRPr>
      </a:lvl8pPr>
      <a:lvl9pPr eaLnBrk="1" latinLnBrk="0" hangingPunct="1">
        <a:defRPr kumimoji="0" lang="ru-RU">
          <a:solidFill>
            <a:schemeClr val="tx2"/>
          </a:solidFill>
        </a:defRPr>
      </a:lvl9pPr>
      <a:extLst/>
    </p:titleStyle>
    <p:bodyStyle>
      <a:lvl1pPr marL="342900" indent="-3429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har char="–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har char="»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ru-RU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Вопросы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по Библии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3643306" y="3857628"/>
            <a:ext cx="3500462" cy="1272895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kern="0" cap="none" spc="0" normalizeH="0" baseline="0" noProof="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uLnTx/>
                <a:uFillTx/>
                <a:latin typeface="Trebuchet MS"/>
                <a:ea typeface="+mj-ea"/>
                <a:cs typeface="+mj-cs"/>
              </a:rPr>
              <a:t>Книга Бытие </a:t>
            </a:r>
            <a:r>
              <a:rPr lang="ru-RU" sz="4800" b="1" kern="0" dirty="0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23036" dist="23036" dir="5400000" algn="tl">
                    <a:srgbClr val="656565">
                      <a:alpha val="65000"/>
                    </a:srgbClr>
                  </a:outerShdw>
                  <a:reflection blurRad="12700" stA="25000" endPos="55000" dist="5000" dir="5400000" sy="-100000" algn="bl" rotWithShape="0"/>
                </a:effectLst>
                <a:latin typeface="Trebuchet MS"/>
                <a:ea typeface="+mj-ea"/>
                <a:cs typeface="+mj-cs"/>
              </a:rPr>
              <a:t>Часть 1</a:t>
            </a:r>
            <a:endParaRPr kumimoji="0" lang="ru-RU" sz="4800" b="1" i="0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23036" dist="23036" dir="5400000" algn="tl">
                  <a:srgbClr val="656565">
                    <a:alpha val="65000"/>
                  </a:srgbClr>
                </a:outerShdw>
                <a:reflection blurRad="12700" stA="25000" endPos="55000" dist="5000" dir="5400000" sy="-100000" algn="bl" rotWithShape="0"/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107157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Бог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214710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Человек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Человек и его жена 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Кто дал имена всем животным и птицам?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Из смоковных листьев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21471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Из шкуры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Из кожи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чего Бог сделал людям одежду?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времена Авеля и Каина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времена Еноса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времена Еноха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начали призывать имя Господа?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№4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40 дней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150 дней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Больше года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850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Сколько дней Ной и его семья находились в ковчеге?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№5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 Ное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	 Енохе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Об Аврааме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ком сказано: «был человек праведный и непорочный в роде своем, ходил пред Богом»?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№6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Кедр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4357718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Маслина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442915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Дерево гофер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какому дереву Ной, его семья и все животные спаслись от потопа?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№7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357322" y="3500438"/>
            <a:ext cx="7429520" cy="928694"/>
          </a:xfrm>
          <a:prstGeom prst="rect">
            <a:avLst/>
          </a:prstGeom>
        </p:spPr>
        <p:txBody>
          <a:bodyPr/>
          <a:lstStyle/>
          <a:p>
            <a:pPr marL="342900" lvl="0" indent="-342900" algn="r">
              <a:spcBef>
                <a:spcPct val="20000"/>
              </a:spcBef>
            </a:pPr>
            <a:r>
              <a:rPr sz="3600" smtClean="0"/>
              <a:t>Когда голубь принес масличный лист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550072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Когда повелел ему Бог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64360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Когда земля высохла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72494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Ной вышел из ковчега?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№8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дни Фалека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71900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дни Сефара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дни сотворения мира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 дни какого человека образовались современные материки и океаны?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414706" cy="1143000"/>
          </a:xfrm>
        </p:spPr>
        <p:txBody>
          <a:bodyPr>
            <a:normAutofit/>
          </a:bodyPr>
          <a:lstStyle/>
          <a:p>
            <a:r>
              <a:rPr smtClean="0"/>
              <a:t>Вопрос №9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пятый день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шестой день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четвёртый день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Бог сотворил морских змей?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№10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 сыне Сима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 сыне Хама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О сыне Иафета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ком из своих внуков Ной сказал: «раб рабов будет он у братьев своих»?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3857652" cy="1143000"/>
          </a:xfrm>
        </p:spPr>
        <p:txBody>
          <a:bodyPr>
            <a:normAutofit/>
          </a:bodyPr>
          <a:lstStyle/>
          <a:p>
            <a:r>
              <a:rPr smtClean="0"/>
              <a:t>Вопрос №11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571604" y="3571876"/>
            <a:ext cx="7358114" cy="1285884"/>
          </a:xfrm>
          <a:prstGeom prst="rect">
            <a:avLst/>
          </a:prstGeom>
        </p:spPr>
        <p:txBody>
          <a:bodyPr/>
          <a:lstStyle/>
          <a:p>
            <a:pPr marL="342900" lvl="0" indent="-342900" algn="r">
              <a:spcBef>
                <a:spcPct val="20000"/>
              </a:spcBef>
            </a:pPr>
            <a:r>
              <a:rPr sz="2800" smtClean="0"/>
              <a:t>Чтобы всякий, кто встретится с ним, убьет его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214282" y="4500570"/>
            <a:ext cx="8286776" cy="928694"/>
          </a:xfrm>
          <a:prstGeom prst="rect">
            <a:avLst/>
          </a:prstGeom>
        </p:spPr>
        <p:txBody>
          <a:bodyPr/>
          <a:lstStyle/>
          <a:p>
            <a:pPr marL="342900" lvl="0" indent="-342900" algn="r">
              <a:spcBef>
                <a:spcPct val="20000"/>
              </a:spcBef>
            </a:pPr>
            <a:r>
              <a:rPr sz="2800" smtClean="0"/>
              <a:t>Чтобы тому, кто убьет Каина, отомстили всемеро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643042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2800" smtClean="0"/>
              <a:t>Чтобы он был изгнанником и скитальцем на земле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70000" lnSpcReduction="2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Зачем Господь сделал Каину знамение, когда  прогонял его с лица земли?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№12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первый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Во второй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В четвертый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какой день Бог сотворил галактику?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6050" y="357166"/>
            <a:ext cx="4143404" cy="1143000"/>
          </a:xfrm>
        </p:spPr>
        <p:txBody>
          <a:bodyPr>
            <a:normAutofit/>
          </a:bodyPr>
          <a:lstStyle/>
          <a:p>
            <a:r>
              <a:rPr smtClean="0"/>
              <a:t>Вопрос №13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3429000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Текст 6"/>
          <p:cNvSpPr txBox="1">
            <a:spLocks/>
          </p:cNvSpPr>
          <p:nvPr/>
        </p:nvSpPr>
        <p:spPr>
          <a:xfrm>
            <a:off x="1714480" y="3500438"/>
            <a:ext cx="6215106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Адам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4357694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Текст 6"/>
          <p:cNvSpPr txBox="1">
            <a:spLocks/>
          </p:cNvSpPr>
          <p:nvPr/>
        </p:nvSpPr>
        <p:spPr>
          <a:xfrm>
            <a:off x="1714480" y="4429132"/>
            <a:ext cx="350046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Енох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5286388"/>
            <a:ext cx="50006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</a:t>
            </a:r>
            <a:endParaRPr lang="ru-RU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Текст 6"/>
          <p:cNvSpPr txBox="1">
            <a:spLocks/>
          </p:cNvSpPr>
          <p:nvPr/>
        </p:nvSpPr>
        <p:spPr>
          <a:xfrm>
            <a:off x="1714480" y="5357826"/>
            <a:ext cx="5286412" cy="571504"/>
          </a:xfrm>
          <a:prstGeom prst="rect">
            <a:avLst/>
          </a:prstGeom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sz="3600" smtClean="0"/>
              <a:t>Мафусал</a:t>
            </a:r>
            <a:endParaRPr kumimoji="0" lang="ru-RU" sz="3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1857364"/>
            <a:ext cx="8001056" cy="1357322"/>
          </a:xfrm>
          <a:prstGeom prst="rect">
            <a:avLst/>
          </a:prstGeom>
        </p:spPr>
        <p:txBody>
          <a:bodyPr vert="horz" wrap="square" rtlCol="0" anchor="ctr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sz="4800" b="1" i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ком в бытие сказано, что он не умер?</a:t>
            </a:r>
            <a:endParaRPr kumimoji="0" lang="ru-RU" sz="4800" b="1" i="1" u="none" strike="noStrike" kern="0" cap="none" spc="0" normalizeH="0" baseline="0" noProof="0" dirty="0" smtClean="0">
              <a:ln w="0">
                <a:solidFill>
                  <a:srgbClr val="FFFFFF"/>
                </a:solidFill>
                <a:prstDash val="solid"/>
              </a:ln>
              <a:gradFill flip="none">
                <a:gsLst>
                  <a:gs pos="40000">
                    <a:srgbClr val="FA8D3D">
                      <a:shade val="80000"/>
                    </a:srgbClr>
                  </a:gs>
                  <a:gs pos="45000">
                    <a:srgbClr val="FA8D3D">
                      <a:shade val="100000"/>
                    </a:srgbClr>
                  </a:gs>
                </a:gsLst>
                <a:lin ang="162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/>
              <a:ea typeface="+mj-ea"/>
              <a:cs typeface="+mj-cs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8572500" y="6038850"/>
            <a:ext cx="152400" cy="1524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27" name="Oval 28"/>
          <p:cNvSpPr/>
          <p:nvPr/>
        </p:nvSpPr>
        <p:spPr>
          <a:xfrm>
            <a:off x="8572500" y="6324600"/>
            <a:ext cx="152400" cy="152400"/>
          </a:xfrm>
          <a:prstGeom prst="ellips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4" name="Oval 28"/>
          <p:cNvSpPr/>
          <p:nvPr/>
        </p:nvSpPr>
        <p:spPr>
          <a:xfrm>
            <a:off x="8572500" y="5476875"/>
            <a:ext cx="152400" cy="15240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2" name="Oval 28"/>
          <p:cNvSpPr/>
          <p:nvPr/>
        </p:nvSpPr>
        <p:spPr>
          <a:xfrm>
            <a:off x="8572500" y="5753100"/>
            <a:ext cx="152400" cy="152400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ru-RU"/>
          </a:p>
        </p:txBody>
      </p:sp>
      <p:sp>
        <p:nvSpPr>
          <p:cNvPr id="10" name="Rectangle 24"/>
          <p:cNvSpPr>
            <a:spLocks noGrp="1"/>
          </p:cNvSpPr>
          <p:nvPr>
            <p:ph type="ctrTitle"/>
          </p:nvPr>
        </p:nvSpPr>
        <p:spPr/>
        <p:txBody>
          <a:bodyPr/>
          <a:lstStyle>
            <a:extLst/>
          </a:lstStyle>
          <a:p>
            <a:r>
              <a:rPr lang="ru-RU" dirty="0" smtClean="0"/>
              <a:t>Ответы</a:t>
            </a:r>
            <a:endParaRPr lang="ru-RU" dirty="0"/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1. Кто дал имена всем животным и птицам?</a:t>
            </a: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Человек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b="1" smtClean="0"/>
              <a:t>"И нарек человек имена всем скотам и птицам небесным и всем зверям полевым" (Быт. 2:20)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2. Из чего Бог сделал людям одежду?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Из кожи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286116" y="3714752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сделал Господь Бог Адаму и жене его одежды кожаные и одел их." (Быт. 3:21)                   </a:t>
            </a:r>
            <a:endParaRPr b="1"/>
          </a:p>
        </p:txBody>
      </p:sp>
      <p:pic>
        <p:nvPicPr>
          <p:cNvPr id="7170" name="Picture 2" descr="F:\Картинки +обои\Сюжеты из библии цветные\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3000372"/>
            <a:ext cx="2075180" cy="32461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642926"/>
            <a:ext cx="8701118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3. Когда начали призывать имя Господа?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Во времена Еноса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b="1" smtClean="0"/>
              <a:t>"У Сифа также родился сын, и он нарек ему имя: Енос; тогда начали призывать имя Господа. " </a:t>
            </a:r>
            <a:br>
              <a:rPr b="1" smtClean="0"/>
            </a:br>
            <a:r>
              <a:rPr b="1" smtClean="0"/>
              <a:t>(Быт. 4:26)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64292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4. Сколько дней Ной и его семья находились в ковчеге?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Больше года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F:\Картинки +обои\Сюжеты из библии цветные\R079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2928934"/>
            <a:ext cx="4667283" cy="350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1435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5. О ком сказано: «был человек праведный и непорочный в роде своем, ходил пред Богом»?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А) О Ное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F:\Картинки +обои\Сюжеты из библии цветные\C0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4982" y="2857496"/>
            <a:ext cx="4953034" cy="37147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6. Благодаря какому дереву Ной, его семья и все животные спаслись от потопа?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Дерево гофер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b="1" smtClean="0"/>
              <a:t>"Сделай себе ковчег из дерева гофер " (Быт. 6:14)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571480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7.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 Ной вышел из ковчега?</a:t>
            </a:r>
            <a: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b="1" smtClean="0">
                <a:ln w="0">
                  <a:solidFill>
                    <a:srgbClr val="FFFFFF"/>
                  </a:solidFill>
                  <a:prstDash val="solid"/>
                </a:ln>
                <a:gradFill flip="none">
                  <a:gsLst>
                    <a:gs pos="40000">
                      <a:srgbClr val="FA8D3D">
                        <a:shade val="80000"/>
                      </a:srgbClr>
                    </a:gs>
                    <a:gs pos="45000">
                      <a:srgbClr val="FA8D3D">
                        <a:shade val="100000"/>
                      </a:srgbClr>
                    </a:gs>
                  </a:gsLst>
                  <a:lin ang="162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Когда повелел ему Бог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786182" y="3571876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сказал Бог Ною: выйди из ковчега ты и жена твоя, и сыновья твои, и жены сынов твоих с тобою" </a:t>
            </a:r>
            <a:br>
              <a:rPr b="1" smtClean="0"/>
            </a:br>
            <a:r>
              <a:rPr b="1" smtClean="0"/>
              <a:t>(Быт. 8:15-16)                   </a:t>
            </a:r>
            <a:endParaRPr b="1"/>
          </a:p>
        </p:txBody>
      </p:sp>
      <p:pic>
        <p:nvPicPr>
          <p:cNvPr id="4098" name="Picture 2" descr="F:\Картинки +обои\Сюжеты из библии цветные\R082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3345" y="3214686"/>
            <a:ext cx="3524275" cy="2643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802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8. Во дни какого человека образовались современные материки и океаны?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А) Во дни Фалека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571868" y="3643314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"У Евера родились два сына; имя одному: Фалек, потому что во дни его земля разделена" </a:t>
            </a:r>
            <a:br>
              <a:rPr b="1" smtClean="0"/>
            </a:br>
            <a:r>
              <a:rPr b="1" smtClean="0"/>
              <a:t>(Быт. 10:25)                   </a:t>
            </a:r>
            <a:endParaRPr b="1"/>
          </a:p>
        </p:txBody>
      </p:sp>
      <p:pic>
        <p:nvPicPr>
          <p:cNvPr id="3074" name="Picture 2" descr="F:\Картинки +обои\Сюжеты из библии цветные\PDVD_005.BMP"/>
          <p:cNvPicPr>
            <a:picLocks noChangeAspect="1" noChangeArrowheads="1"/>
          </p:cNvPicPr>
          <p:nvPr/>
        </p:nvPicPr>
        <p:blipFill>
          <a:blip r:embed="rId3" cstate="print"/>
          <a:srcRect l="25006"/>
          <a:stretch>
            <a:fillRect/>
          </a:stretch>
        </p:blipFill>
        <p:spPr bwMode="auto">
          <a:xfrm>
            <a:off x="571472" y="3071826"/>
            <a:ext cx="3239741" cy="28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1285868"/>
            <a:ext cx="8229600" cy="642934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9. Когда Бог сотворил морских змей?</a:t>
            </a:r>
            <a:br>
              <a:rPr b="1" smtClean="0"/>
            </a:br>
            <a:r>
              <a:rPr b="1" smtClean="0"/>
              <a:t/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А) В пятый день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252814" y="3305188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сотворил Бог рыб больших и всякую душу животных пресмыкающихся… И был вечер, и было утро: день пятый. " </a:t>
            </a:r>
            <a:br>
              <a:rPr b="1" smtClean="0"/>
            </a:br>
            <a:r>
              <a:rPr b="1" smtClean="0"/>
              <a:t>(Быт. 1:21,23)                   </a:t>
            </a:r>
            <a:endParaRPr b="1"/>
          </a:p>
        </p:txBody>
      </p:sp>
      <p:pic>
        <p:nvPicPr>
          <p:cNvPr id="2050" name="Picture 2" descr="F:\Картинки +обои\Сюжеты из библии цветные\D0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1" y="3214686"/>
            <a:ext cx="2952771" cy="22145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14356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10. О ком из своих внуков Ной сказал: «раб рабов будет он у братьев своих»?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О сыне Хама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>
          <a:xfrm>
            <a:off x="228600" y="785794"/>
            <a:ext cx="8229600" cy="1143000"/>
          </a:xfrm>
        </p:spPr>
        <p:txBody>
          <a:bodyPr>
            <a:normAutofit fontScale="90000"/>
          </a:bodyPr>
          <a:lstStyle>
            <a:extLst/>
          </a:lstStyle>
          <a:p>
            <a:r>
              <a:rPr b="1" smtClean="0"/>
              <a:t>11. Зачем Господь сделал Каину знамение, когда  прогонял его с лица земли?</a:t>
            </a:r>
            <a:br>
              <a:rPr b="1" smtClean="0"/>
            </a:b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>
          <a:xfrm>
            <a:off x="228600" y="1533524"/>
            <a:ext cx="8229600" cy="2038352"/>
          </a:xfrm>
        </p:spPr>
        <p:txBody>
          <a:bodyPr>
            <a:normAutofit fontScale="92500"/>
          </a:bodyPr>
          <a:lstStyle>
            <a:extLst/>
          </a:lstStyle>
          <a:p>
            <a:r>
              <a:rPr smtClean="0"/>
              <a:t>Б) Чтобы тому, кто убьет Каина отомстили всемеро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1828800" y="3643314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сказал ему Господь: за то всякому, кто убьет Каина, отмстится всемеро. И сделал Господь Каину знамение</a:t>
            </a:r>
            <a:r>
              <a:rPr lang="ru-RU" b="1" dirty="0" smtClean="0"/>
              <a:t>…</a:t>
            </a:r>
            <a:r>
              <a:rPr b="1" smtClean="0"/>
              <a:t>" </a:t>
            </a:r>
            <a:br>
              <a:rPr b="1" smtClean="0"/>
            </a:br>
            <a:r>
              <a:rPr b="1" smtClean="0"/>
              <a:t>(Быт. 4:15)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smtClean="0"/>
              <a:t>12. </a:t>
            </a:r>
            <a:r>
              <a:rPr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какой день Бог сотворил галактику?</a:t>
            </a:r>
            <a:endParaRPr b="1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В) В четвертый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>
          <a:xfrm>
            <a:off x="3714744" y="3124200"/>
            <a:ext cx="5105400" cy="1981200"/>
          </a:xfrm>
        </p:spPr>
        <p:txBody>
          <a:bodyPr/>
          <a:lstStyle>
            <a:extLst/>
          </a:lstStyle>
          <a:p>
            <a:r>
              <a:rPr b="1" smtClean="0"/>
              <a:t>"И создал Бог два светила великие… </a:t>
            </a:r>
            <a:br>
              <a:rPr b="1" smtClean="0"/>
            </a:br>
            <a:r>
              <a:rPr b="1" smtClean="0"/>
              <a:t>и поставил их Бог на тверди небесной, чтобы светить на землю… И был вечер, и было утро: день четвертый" </a:t>
            </a:r>
            <a:br>
              <a:rPr b="1" smtClean="0"/>
            </a:br>
            <a:r>
              <a:rPr b="1" smtClean="0"/>
              <a:t>(Быт. 1:16-17,19)                   </a:t>
            </a:r>
            <a:endParaRPr b="1"/>
          </a:p>
        </p:txBody>
      </p:sp>
      <p:pic>
        <p:nvPicPr>
          <p:cNvPr id="1026" name="Picture 2" descr="F:\Картинки +обои\Сюжеты из библии цветные\D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000372"/>
            <a:ext cx="3301995" cy="2476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>
            <a:extLst/>
          </a:lstStyle>
          <a:p>
            <a:r>
              <a:rPr b="1" dirty="0" smtClean="0"/>
              <a:t>13. </a:t>
            </a:r>
            <a:r>
              <a:rPr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ком в </a:t>
            </a:r>
            <a:r>
              <a:rPr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Бытие </a:t>
            </a:r>
            <a:r>
              <a:rPr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сказано, что он не умер?</a:t>
            </a:r>
            <a:endParaRPr b="1" dirty="0"/>
          </a:p>
        </p:txBody>
      </p:sp>
      <p:sp>
        <p:nvSpPr>
          <p:cNvPr id="24" name="Rectangle 6"/>
          <p:cNvSpPr>
            <a:spLocks noGrp="1"/>
          </p:cNvSpPr>
          <p:nvPr>
            <p:ph type="body" sz="quarter" idx="14"/>
          </p:nvPr>
        </p:nvSpPr>
        <p:spPr/>
        <p:txBody>
          <a:bodyPr/>
          <a:lstStyle>
            <a:extLst/>
          </a:lstStyle>
          <a:p>
            <a:r>
              <a:rPr smtClean="0"/>
              <a:t>Б) Енох</a:t>
            </a:r>
            <a:endParaRPr lang="ru-RU" dirty="0"/>
          </a:p>
        </p:txBody>
      </p:sp>
      <p:sp>
        <p:nvSpPr>
          <p:cNvPr id="22" name="Rectangle 7"/>
          <p:cNvSpPr>
            <a:spLocks noGrp="1"/>
          </p:cNvSpPr>
          <p:nvPr>
            <p:ph type="body" sz="quarter" idx="15"/>
          </p:nvPr>
        </p:nvSpPr>
        <p:spPr/>
        <p:txBody>
          <a:bodyPr/>
          <a:lstStyle>
            <a:extLst/>
          </a:lstStyle>
          <a:p>
            <a:r>
              <a:rPr b="1" smtClean="0"/>
              <a:t>"И ходил Енох пред Богом; и не стало его, потому что Бог взял его" (Быт. 5:24)                   </a:t>
            </a:r>
            <a:endParaRPr b="1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izShow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</a:schemeClr>
            </a:gs>
            <a:gs pos="100000">
              <a:schemeClr val="phClr">
                <a:shade val="80000"/>
                <a:satMod val="150000"/>
              </a:schemeClr>
            </a:gs>
          </a:gsLst>
          <a:path path="circle">
            <a:fillToRect l="50000" t="50000"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70000"/>
              </a:schemeClr>
            </a:duotone>
          </a:blip>
          <a:tile tx="0" ty="0" sx="100000" sy="100000" flip="none" algn="t"/>
        </a:blipFill>
      </a:bgFillStyleLst>
    </a:fmtScheme>
  </a:themeElements>
  <a:objectDefaults>
    <a:txDef>
      <a:spPr/>
      <a:bodyPr vert="horz" rtlCol="0" anchor="ctr">
        <a:normAutofit fontScale="92500" lnSpcReduction="10000"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4800" b="1" i="0" u="none" strike="noStrike" kern="0" cap="none" spc="0" normalizeH="0" baseline="0" noProof="0" smtClean="0">
            <a:ln w="0">
              <a:solidFill>
                <a:srgbClr val="FFFFFF"/>
              </a:solidFill>
              <a:prstDash val="solid"/>
            </a:ln>
            <a:gradFill flip="none">
              <a:gsLst>
                <a:gs pos="40000">
                  <a:srgbClr val="FA8D3D">
                    <a:shade val="80000"/>
                  </a:srgbClr>
                </a:gs>
                <a:gs pos="45000">
                  <a:srgbClr val="FA8D3D">
                    <a:shade val="100000"/>
                  </a:srgbClr>
                </a:gs>
              </a:gsLst>
              <a:lin ang="16200000"/>
            </a:gradFill>
            <a:effectLst>
              <a:outerShdw blurRad="23036" dist="23036" dir="5400000" algn="tl">
                <a:srgbClr val="656565">
                  <a:alpha val="65000"/>
                </a:srgbClr>
              </a:outerShdw>
              <a:reflection blurRad="12700" stA="25000" endPos="55000" dist="5000" dir="5400000" sy="-100000" algn="bl" rotWithShape="0"/>
            </a:effectLst>
            <a:uLnTx/>
            <a:uFillTx/>
            <a:latin typeface="Trebuchet MS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55000" dist="50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QuizShow</Template>
  <TotalTime>0</TotalTime>
  <Words>767</Words>
  <Application>Microsoft Office PowerPoint</Application>
  <PresentationFormat>Экран (4:3)</PresentationFormat>
  <Paragraphs>158</Paragraphs>
  <Slides>28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Trebuchet MS</vt:lpstr>
      <vt:lpstr>QuizShow</vt:lpstr>
      <vt:lpstr>Вопросы по Библии</vt:lpstr>
      <vt:lpstr>Вопрос №1</vt:lpstr>
      <vt:lpstr>Вопрос №2</vt:lpstr>
      <vt:lpstr>Вопрос №3</vt:lpstr>
      <vt:lpstr>Вопрос №4</vt:lpstr>
      <vt:lpstr>Вопрос №5</vt:lpstr>
      <vt:lpstr>Вопрос №6</vt:lpstr>
      <vt:lpstr>Вопрос №7</vt:lpstr>
      <vt:lpstr>Вопрос №8</vt:lpstr>
      <vt:lpstr>Вопрос №9</vt:lpstr>
      <vt:lpstr>Вопрос №10</vt:lpstr>
      <vt:lpstr>Вопрос №11</vt:lpstr>
      <vt:lpstr>Вопрос №12</vt:lpstr>
      <vt:lpstr>Вопрос №13</vt:lpstr>
      <vt:lpstr>Ответы</vt:lpstr>
      <vt:lpstr>1. Кто дал имена всем животным и птицам?</vt:lpstr>
      <vt:lpstr>2. Из чего Бог сделал людям одежду? </vt:lpstr>
      <vt:lpstr>3. Когда начали призывать имя Господа? </vt:lpstr>
      <vt:lpstr>4. Сколько дней Ной и его семья находились в ковчеге? </vt:lpstr>
      <vt:lpstr>5. О ком сказано: «был человек праведный и непорочный в роде своем, ходил пред Богом»? </vt:lpstr>
      <vt:lpstr>6. Благодаря какому дереву Ной, его семья и все животные спаслись от потопа? </vt:lpstr>
      <vt:lpstr>7. Когда Ной вышел из ковчега? </vt:lpstr>
      <vt:lpstr>8. Во дни какого человека образовались современные материки и океаны? </vt:lpstr>
      <vt:lpstr>9. Когда Бог сотворил морских змей?  </vt:lpstr>
      <vt:lpstr>10. О ком из своих внуков Ной сказал: «раб рабов будет он у братьев своих»? </vt:lpstr>
      <vt:lpstr>11. Зачем Господь сделал Каину знамение, когда  прогонял его с лица земли? </vt:lpstr>
      <vt:lpstr>12. В какой день Бог сотворил галактику?</vt:lpstr>
      <vt:lpstr>13. О ком в Бытие сказано, что он не умер?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Вопросы по Библии</dc:title>
  <dc:subject>Книга Бытие. Часть 1</dc:subject>
  <dc:creator>Слаьте Творца</dc:creator>
  <cp:lastModifiedBy/>
  <cp:revision>1</cp:revision>
  <dcterms:created xsi:type="dcterms:W3CDTF">2009-07-29T17:13:59Z</dcterms:created>
  <dcterms:modified xsi:type="dcterms:W3CDTF">2018-11-13T17:59:59Z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