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2" r:id="rId35"/>
    <p:sldId id="291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ndara" panose="020E0502030303020204" pitchFamily="34" charset="0"/>
      <p:regular r:id="rId57"/>
      <p:bold r:id="rId58"/>
      <p:italic r:id="rId59"/>
      <p:boldItalic r:id="rId60"/>
    </p:embeddedFont>
    <p:embeddedFont>
      <p:font typeface="David" panose="020B0604020202020204" charset="-79"/>
      <p:regular r:id="rId61"/>
      <p:bold r:id="rId62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81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3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2.fntdata"/><Relationship Id="rId62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5.fntdata"/><Relationship Id="rId61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8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4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0093B8C-3A10-4C0C-AF96-DFF6D0B2C996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493F1A3-E87F-4CD8-909D-EA2E1D172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741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BA94E-04E9-4CAA-AF17-8CD6906763A7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09A05-5ADE-43F8-93D9-54CA2E6524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A27C1-31E5-45C5-93D8-5478F74D4CE8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B9B8E-E062-410E-A04B-E15D204EF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09424-7E7A-4D64-9861-5BA56DD3B99E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3B67A-F37E-4BB2-92A2-B7B9EBDF97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29A70-E306-44AA-98CF-5DD1CE3654EB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1BE7C-5BCB-42F6-A471-D8865AB62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9845D-A3A1-4A1B-A292-AFD66E955544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610AF-DA03-4A52-AA17-BCAA487C59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E4321-6DDC-40BD-8FF0-D27F13E727CD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FCDDF-91FD-4E80-900E-41A04C975E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C5D1A-222F-4FEA-B25D-E7692C3B6507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6FFD7-2AD0-4476-8F63-9CECB9DFB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4DD85-122F-42FE-B01A-F56D394AE4BF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EB438-790B-4758-9734-1B7A785C7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9587F-C2CB-40D4-9495-4EB1E0436880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0CFEA-CF18-4F44-B3AE-2EF71A9B7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0F26A-9D2D-46B0-B8B6-B867BEB6A8B7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541A8-CE80-4CBE-8A96-80FE692286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D942-65A1-4DA8-9063-ED5BC15F4A55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9C987-ED87-46DD-AD89-9052C4CC97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3CAC44-1F21-44AA-94E3-86F41B8D9168}" type="datetimeFigureOut">
              <a:rPr lang="ru-RU"/>
              <a:pPr>
                <a:defRPr/>
              </a:pPr>
              <a:t>10.11.2018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0C86CA-F043-44B3-90B3-4AA7567E01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push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2714625"/>
            <a:ext cx="7772400" cy="1470025"/>
          </a:xfrm>
        </p:spPr>
        <p:txBody>
          <a:bodyPr/>
          <a:lstStyle/>
          <a:p>
            <a:r>
              <a:rPr lang="ru-RU" sz="7200" dirty="0" smtClean="0">
                <a:latin typeface="Candara" pitchFamily="34" charset="0"/>
                <a:cs typeface="David" pitchFamily="34" charset="-79"/>
              </a:rPr>
              <a:t>Двенадцать апостолов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57325" y="5429250"/>
            <a:ext cx="6400800" cy="857250"/>
          </a:xfrm>
        </p:spPr>
        <p:txBody>
          <a:bodyPr/>
          <a:lstStyle/>
          <a:p>
            <a:r>
              <a:rPr lang="ru-RU" i="1" smtClean="0">
                <a:solidFill>
                  <a:schemeClr val="tx1"/>
                </a:solidFill>
                <a:latin typeface="Candara" pitchFamily="34" charset="0"/>
              </a:rPr>
              <a:t>Вопросы по Библии</a:t>
            </a:r>
          </a:p>
        </p:txBody>
      </p:sp>
      <p:pic>
        <p:nvPicPr>
          <p:cNvPr id="14340" name="Picture 4" descr="H: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1662113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H:\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50" y="4643438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074" name="Picture 2" descr="http://upload.wikimedia.org/wikipedia/commons/0/08/Leonardo_da_Vinci_%281452-1519%29_-_The_Last_Supper_%281495-1498%29.jpg?uselang=ru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071670" y="2195734"/>
            <a:ext cx="4929222" cy="2519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4" name="Заголовок 10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Что означает слово «апостол»?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566863"/>
            <a:ext cx="61436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Апо́столы (греч. ἀπόστολος — посол, посланник) — ученики и последователи Иисуса Христа.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 узком смысле слово «апостол» относится к двенадцати непосредственным ученикам Христа (Мф.10:2—4; Лк.6:13—15); в более широком — также и к 70 ближайшим сподвижникам Его Церкви, называемым также апостолами от семидесяти.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28587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87" name="Заголовок 10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Список апостолов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85938" y="1690688"/>
            <a:ext cx="61436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Андрей 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Петр (Симон)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Иоанн Зеведеев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Иаков Зеведеев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Филипп 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Варфоломей (он же Нафанаил)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Матфей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Фома (Близнец)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Иаков Алфеев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Иуда Иаковлев (Леввей, Фаддей)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Симон Зилот (Симон Кананит)</a:t>
            </a:r>
          </a:p>
          <a:p>
            <a:pPr marL="457200" indent="-457200" algn="just">
              <a:buFont typeface="Calibri" pitchFamily="34" charset="0"/>
              <a:buAutoNum type="arabicPeriod"/>
            </a:pPr>
            <a:r>
              <a:rPr lang="ru-RU" sz="2400">
                <a:solidFill>
                  <a:schemeClr val="bg1"/>
                </a:solidFill>
                <a:latin typeface="Candara" pitchFamily="34" charset="0"/>
              </a:rPr>
              <a:t> Матфий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28587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2662238"/>
            <a:ext cx="7772400" cy="1470025"/>
          </a:xfrm>
        </p:spPr>
        <p:txBody>
          <a:bodyPr/>
          <a:lstStyle/>
          <a:p>
            <a:r>
              <a:rPr lang="ru-RU" sz="7200" smtClean="0">
                <a:latin typeface="Candara" pitchFamily="34" charset="0"/>
                <a:cs typeface="David" pitchFamily="34" charset="-79"/>
              </a:rPr>
              <a:t>Вопросы</a:t>
            </a:r>
          </a:p>
        </p:txBody>
      </p:sp>
      <p:pic>
        <p:nvPicPr>
          <p:cNvPr id="17411" name="Picture 4" descr="H: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2090738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H:\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50" y="4162425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429250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№1</a:t>
            </a:r>
          </a:p>
        </p:txBody>
      </p:sp>
      <p:sp>
        <p:nvSpPr>
          <p:cNvPr id="18436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286250" y="2532063"/>
            <a:ext cx="40719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Кто стал первым из призванных учеников Христа?</a:t>
            </a:r>
          </a:p>
        </p:txBody>
      </p:sp>
      <p:pic>
        <p:nvPicPr>
          <p:cNvPr id="18438" name="Picture 4" descr="H:\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3" y="714375"/>
            <a:ext cx="2214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35743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450056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000625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6072188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714375"/>
            <a:ext cx="22145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357438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№2</a:t>
            </a:r>
          </a:p>
        </p:txBody>
      </p:sp>
      <p:sp>
        <p:nvSpPr>
          <p:cNvPr id="19461" name="TextBox 11"/>
          <p:cNvSpPr txBox="1">
            <a:spLocks noChangeArrowheads="1"/>
          </p:cNvSpPr>
          <p:nvPr/>
        </p:nvSpPr>
        <p:spPr bwMode="auto">
          <a:xfrm>
            <a:off x="635793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28688" y="2786063"/>
            <a:ext cx="4429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Кому Иисус дал имя Кифа (камень)?</a:t>
            </a:r>
          </a:p>
        </p:txBody>
      </p:sp>
      <p:pic>
        <p:nvPicPr>
          <p:cNvPr id="19463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920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571500" y="2357438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42938" y="4500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:\8.pn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1643063" y="4786313"/>
            <a:ext cx="3214687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714375"/>
            <a:ext cx="2214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429250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№3</a:t>
            </a:r>
          </a:p>
        </p:txBody>
      </p:sp>
      <p:sp>
        <p:nvSpPr>
          <p:cNvPr id="20485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43313" y="2389188"/>
            <a:ext cx="5143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«Сын грома», автор Евангелия, пророческой книги и соборных посланий?</a:t>
            </a:r>
          </a:p>
        </p:txBody>
      </p:sp>
      <p:pic>
        <p:nvPicPr>
          <p:cNvPr id="20487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214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478631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064125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6072188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714375"/>
            <a:ext cx="22145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357438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№4</a:t>
            </a:r>
          </a:p>
        </p:txBody>
      </p:sp>
      <p:sp>
        <p:nvSpPr>
          <p:cNvPr id="21509" name="TextBox 11"/>
          <p:cNvSpPr txBox="1">
            <a:spLocks noChangeArrowheads="1"/>
          </p:cNvSpPr>
          <p:nvPr/>
        </p:nvSpPr>
        <p:spPr bwMode="auto">
          <a:xfrm>
            <a:off x="635793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71500" y="2389188"/>
            <a:ext cx="50720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Первый из апостолов, принявший мученическую смерть? </a:t>
            </a:r>
          </a:p>
        </p:txBody>
      </p:sp>
      <p:pic>
        <p:nvPicPr>
          <p:cNvPr id="21511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920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571500" y="2143125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42938" y="4500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:\8.pn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1643063" y="4786313"/>
            <a:ext cx="3214687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642938"/>
            <a:ext cx="221456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429250" y="642938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№5</a:t>
            </a:r>
          </a:p>
        </p:txBody>
      </p:sp>
      <p:sp>
        <p:nvSpPr>
          <p:cNvPr id="22533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00438" y="2143125"/>
            <a:ext cx="52863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chemeClr val="bg1"/>
                </a:solidFill>
                <a:latin typeface="Candara" pitchFamily="34" charset="0"/>
              </a:rPr>
              <a:t>Ученик, на Тайной вечери просивший Иисуса «показать Отца», тезка благовестника, крестившего эфиопского евнуха?</a:t>
            </a:r>
          </a:p>
        </p:txBody>
      </p:sp>
      <p:pic>
        <p:nvPicPr>
          <p:cNvPr id="22535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0716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5214938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492750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6072188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571500"/>
            <a:ext cx="22145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357438" y="571500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№6</a:t>
            </a:r>
          </a:p>
        </p:txBody>
      </p:sp>
      <p:sp>
        <p:nvSpPr>
          <p:cNvPr id="23557" name="TextBox 11"/>
          <p:cNvSpPr txBox="1">
            <a:spLocks noChangeArrowheads="1"/>
          </p:cNvSpPr>
          <p:nvPr/>
        </p:nvSpPr>
        <p:spPr bwMode="auto">
          <a:xfrm>
            <a:off x="635793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0063" y="1928813"/>
            <a:ext cx="5214937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Друг Филиппа, о котором Иисус говорил: «…вот, подлинно Израильтянин, в котором нет лукавства»? </a:t>
            </a:r>
          </a:p>
        </p:txBody>
      </p:sp>
      <p:pic>
        <p:nvPicPr>
          <p:cNvPr id="23559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920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571500" y="192881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42938" y="478631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:\8.pn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1643063" y="5030788"/>
            <a:ext cx="3214687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714375"/>
            <a:ext cx="2214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429250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№7</a:t>
            </a:r>
          </a:p>
        </p:txBody>
      </p:sp>
      <p:sp>
        <p:nvSpPr>
          <p:cNvPr id="24581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43313" y="2857500"/>
            <a:ext cx="5143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Мытарь, автор одного из Евангелий?</a:t>
            </a:r>
          </a:p>
        </p:txBody>
      </p:sp>
      <p:pic>
        <p:nvPicPr>
          <p:cNvPr id="24583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214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478631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064125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6072188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714375"/>
            <a:ext cx="22145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357438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№8</a:t>
            </a:r>
          </a:p>
        </p:txBody>
      </p:sp>
      <p:sp>
        <p:nvSpPr>
          <p:cNvPr id="25605" name="TextBox 11"/>
          <p:cNvSpPr txBox="1">
            <a:spLocks noChangeArrowheads="1"/>
          </p:cNvSpPr>
          <p:nvPr/>
        </p:nvSpPr>
        <p:spPr bwMode="auto">
          <a:xfrm>
            <a:off x="635793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2938" y="2192338"/>
            <a:ext cx="50720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Ученик, которому Христос сказал: «…и не будь неверующим, но верующим»?</a:t>
            </a:r>
          </a:p>
        </p:txBody>
      </p:sp>
      <p:pic>
        <p:nvPicPr>
          <p:cNvPr id="25607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920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571500" y="2143125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42938" y="4500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:\8.pn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1643063" y="4786313"/>
            <a:ext cx="3214687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714375"/>
            <a:ext cx="2214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429250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№9</a:t>
            </a:r>
          </a:p>
        </p:txBody>
      </p:sp>
      <p:sp>
        <p:nvSpPr>
          <p:cNvPr id="26629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43313" y="2571750"/>
            <a:ext cx="51435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Сын Алфея, автор одного соборного послания?</a:t>
            </a:r>
          </a:p>
        </p:txBody>
      </p:sp>
      <p:pic>
        <p:nvPicPr>
          <p:cNvPr id="26631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214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478631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064125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6072188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714375"/>
            <a:ext cx="22145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286000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№10</a:t>
            </a:r>
          </a:p>
        </p:txBody>
      </p:sp>
      <p:sp>
        <p:nvSpPr>
          <p:cNvPr id="27653" name="TextBox 11"/>
          <p:cNvSpPr txBox="1">
            <a:spLocks noChangeArrowheads="1"/>
          </p:cNvSpPr>
          <p:nvPr/>
        </p:nvSpPr>
        <p:spPr bwMode="auto">
          <a:xfrm>
            <a:off x="635793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2938" y="2389188"/>
            <a:ext cx="50720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Брат Иакова Алфеева, автор одного соборного послания?</a:t>
            </a:r>
          </a:p>
        </p:txBody>
      </p:sp>
      <p:pic>
        <p:nvPicPr>
          <p:cNvPr id="27655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920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571500" y="2143125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42938" y="4500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:\8.pn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1643063" y="4786313"/>
            <a:ext cx="3214687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714375"/>
            <a:ext cx="2214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357813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№11</a:t>
            </a:r>
          </a:p>
        </p:txBody>
      </p:sp>
      <p:sp>
        <p:nvSpPr>
          <p:cNvPr id="28677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43313" y="2571750"/>
            <a:ext cx="51435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Ученик, имя которого переводится как «ревнитель»?</a:t>
            </a:r>
          </a:p>
        </p:txBody>
      </p:sp>
      <p:pic>
        <p:nvPicPr>
          <p:cNvPr id="28679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214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478631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064125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6072188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714375"/>
            <a:ext cx="22145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2286000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№12</a:t>
            </a:r>
          </a:p>
        </p:txBody>
      </p:sp>
      <p:sp>
        <p:nvSpPr>
          <p:cNvPr id="29701" name="TextBox 11"/>
          <p:cNvSpPr txBox="1">
            <a:spLocks noChangeArrowheads="1"/>
          </p:cNvSpPr>
          <p:nvPr/>
        </p:nvSpPr>
        <p:spPr bwMode="auto">
          <a:xfrm>
            <a:off x="635793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2938" y="2714625"/>
            <a:ext cx="5072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Ученик, занявший место Иуды Искариота?</a:t>
            </a:r>
          </a:p>
        </p:txBody>
      </p:sp>
      <p:pic>
        <p:nvPicPr>
          <p:cNvPr id="29703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9920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571500" y="2143125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42938" y="4500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:\8.pn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1643063" y="4786313"/>
            <a:ext cx="3214687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l="9377" r="8936"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071813" y="0"/>
            <a:ext cx="6072187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0" name="Picture 6" descr="H: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714375"/>
            <a:ext cx="2214562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357813" y="714375"/>
            <a:ext cx="2428875" cy="1143000"/>
          </a:xfrm>
        </p:spPr>
        <p:txBody>
          <a:bodyPr/>
          <a:lstStyle/>
          <a:p>
            <a:pPr algn="l"/>
            <a:r>
              <a:rPr lang="ru-RU" sz="2400" i="1" smtClean="0">
                <a:solidFill>
                  <a:schemeClr val="bg1"/>
                </a:solidFill>
                <a:latin typeface="Candara" pitchFamily="34" charset="0"/>
              </a:rPr>
              <a:t>Вопрос №13</a:t>
            </a:r>
          </a:p>
        </p:txBody>
      </p:sp>
      <p:sp>
        <p:nvSpPr>
          <p:cNvPr id="30725" name="TextBox 11"/>
          <p:cNvSpPr txBox="1">
            <a:spLocks noChangeArrowheads="1"/>
          </p:cNvSpPr>
          <p:nvPr/>
        </p:nvSpPr>
        <p:spPr bwMode="auto">
          <a:xfrm>
            <a:off x="357188" y="1214438"/>
            <a:ext cx="30718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Андрей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Варфоломей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Алфеев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Иаков Зеведеев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Иоанн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Иуда Иаковлев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Матфей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Матфий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Петр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Симон Зилот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Филипп  </a:t>
            </a:r>
          </a:p>
          <a:p>
            <a:pPr>
              <a:buFont typeface="Wingdings" pitchFamily="2" charset="2"/>
              <a:buChar char="v"/>
            </a:pPr>
            <a:r>
              <a:rPr lang="ru-RU" sz="2400">
                <a:latin typeface="Candara" pitchFamily="34" charset="0"/>
              </a:rPr>
              <a:t> Фома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43313" y="2571750"/>
            <a:ext cx="51435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Евангелисты, не входившие в число </a:t>
            </a:r>
            <a:br>
              <a:rPr lang="ru-RU" sz="3600">
                <a:solidFill>
                  <a:schemeClr val="bg1"/>
                </a:solidFill>
                <a:latin typeface="Candara" pitchFamily="34" charset="0"/>
              </a:rPr>
            </a:br>
            <a:r>
              <a:rPr lang="ru-RU" sz="3600">
                <a:solidFill>
                  <a:schemeClr val="bg1"/>
                </a:solidFill>
                <a:latin typeface="Candara" pitchFamily="34" charset="0"/>
              </a:rPr>
              <a:t>12 апостолов?</a:t>
            </a:r>
          </a:p>
        </p:txBody>
      </p:sp>
      <p:pic>
        <p:nvPicPr>
          <p:cNvPr id="30727" name="Picture 4" descr="H:\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642938"/>
            <a:ext cx="255905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4" descr="H: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450" y="5857875"/>
            <a:ext cx="2559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643313" y="221456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14750" y="4786313"/>
            <a:ext cx="5072063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1" name="Picture 7" descr="H:\7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4714875" y="5064125"/>
            <a:ext cx="314325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2662238"/>
            <a:ext cx="7772400" cy="1470025"/>
          </a:xfrm>
        </p:spPr>
        <p:txBody>
          <a:bodyPr/>
          <a:lstStyle/>
          <a:p>
            <a:r>
              <a:rPr lang="ru-RU" sz="7200" smtClean="0">
                <a:latin typeface="Candara" pitchFamily="34" charset="0"/>
                <a:cs typeface="David" pitchFamily="34" charset="-79"/>
              </a:rPr>
              <a:t>Ответы</a:t>
            </a:r>
          </a:p>
        </p:txBody>
      </p:sp>
      <p:pic>
        <p:nvPicPr>
          <p:cNvPr id="31747" name="Picture 4" descr="H: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2090738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H:\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50" y="4162425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214313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1. Кто стал первым из призванных учеников Христа?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Андрей</a:t>
            </a: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3714750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«Один из двух, слышавших от Иоанна об Иисусе и последовавших за Ним, был Андрей…Он первый находит брата своего </a:t>
            </a:r>
            <a:r>
              <a:rPr lang="ru-RU" sz="24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Симона</a:t>
            </a: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 и говорит ему: мы нашли Мессию, что значит: Христос»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От Иоанна 1: 40, 41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795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Андрей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285875"/>
            <a:ext cx="61436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Андрей был родным братом апостола Петра, рыбак, как и Пётр, родился в Вифсаиде, городе на северном берегу Галилейского озера.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Андрей стал первым из призванных учеников Христа, в связи с чем этого апостола часто называют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Первозванным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Picture 2" descr="http://jesuschrist2012.narod.ru/photos/IMAGES/LANDS/B1-1-Bethsa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0121" y="2500306"/>
            <a:ext cx="4870771" cy="3000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819" name="Заголовок 10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Андрей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566863"/>
            <a:ext cx="61436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Апостол Иоанн описывает призвание Андрея, состоявшееся около Иордана сразу после крещения Иисуса (Ин.1:35—40). Согласно этому повествованию апостол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Андрей был вначале учеником Иоанна Крестителя.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28587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58" name="Picture 2" descr="http://www.tesistour.ru/images/cms/data/photoalbum/jordan/israel_jordan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3071810"/>
            <a:ext cx="5143536" cy="34290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214313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2. Кому Иисус дал имя </a:t>
            </a:r>
            <a:r>
              <a:rPr lang="ru-RU" sz="3600" dirty="0" err="1" smtClean="0">
                <a:solidFill>
                  <a:schemeClr val="bg1"/>
                </a:solidFill>
                <a:latin typeface="Candara" pitchFamily="34" charset="0"/>
              </a:rPr>
              <a:t>Кифа</a:t>
            </a: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 (камень)?</a:t>
            </a: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Петр</a:t>
            </a: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3500438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 «Иисус же, взглянув на него, сказал: ты - </a:t>
            </a:r>
            <a:r>
              <a:rPr lang="ru-RU" sz="24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Симон</a:t>
            </a: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сын Ионин; ты наречешься </a:t>
            </a:r>
            <a:r>
              <a:rPr lang="ru-RU" sz="24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Кифа</a:t>
            </a: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что значит: «камень» (Петр)» 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От Иоанна 1: 42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867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Петр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285875"/>
            <a:ext cx="61436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Первоначальное имя апостола было Симон. Имя Пётр (</a:t>
            </a:r>
            <a:r>
              <a:rPr lang="en-US" sz="2000">
                <a:solidFill>
                  <a:schemeClr val="bg1"/>
                </a:solidFill>
                <a:latin typeface="Candara" pitchFamily="34" charset="0"/>
              </a:rPr>
              <a:t>Petrus, 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от греч. </a:t>
            </a:r>
            <a:r>
              <a:rPr lang="el-GR" sz="2000">
                <a:solidFill>
                  <a:schemeClr val="bg1"/>
                </a:solidFill>
                <a:latin typeface="Candara" pitchFamily="34" charset="0"/>
              </a:rPr>
              <a:t>πέτρος — 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камень) возникло от прозвища Кифа (арам. — камень), которое ему дал Иисус. Он был женат и работал рыбаком вместе со своим братом Андреем.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Встретив Петра и Андрея, Иисус сказал: «Идите за Мной, и Я сделаю вас ловцами человеков» (Мф.4:19).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18" name="Picture 2" descr="D:\Павел\Pictures\Картинки +обои\Сюжеты из библии цветные\fishers_of_men_zoom_777[1]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643174" y="3000371"/>
            <a:ext cx="3942570" cy="2786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891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Петр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285875"/>
            <a:ext cx="61436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Вместе с Иаковом и Иоанном присутствовал на горе Фавор, когда  совершилось преображение Иисуса.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 Деяниях описывается как апостол Пётр проповедовал с такой силой, что разом обращал ко Христу до пяти тысяч человек, исцелял больных и воскрешал умерших. В Иоппии апостол Пётр воскресил умершую девицу Тавифу.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42" name="Picture 2" descr="http://costroma.k156.ru/polozov/favor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285992"/>
            <a:ext cx="3831599" cy="27606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785813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3. «Сын грома», автор Евангелия, пророческой книги и соборных посланий?</a:t>
            </a:r>
            <a:b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</a:b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20716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314325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200025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Иоанн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939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Иоанн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285875"/>
            <a:ext cx="61436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Младший брат апостола Иакова. Был рыбаком, призван Иисусом Христом в число Своих учеников на Генисаретском озере: оставив отца своего Зеведея в лодке, он, вместе со своим братом Иаковом, последовал за Христом (Мф.4:21; Мк.1:19).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914" name="Picture 2" descr="http://forum.awd.ru/gallery/images/upload/61a/2d5/61a2d58f008737d5d1b2d4194bb648d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3143248"/>
            <a:ext cx="5986435" cy="33576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963" name="Заголовок 10"/>
          <p:cNvSpPr>
            <a:spLocks noGrp="1"/>
          </p:cNvSpPr>
          <p:nvPr>
            <p:ph type="title"/>
          </p:nvPr>
        </p:nvSpPr>
        <p:spPr>
          <a:xfrm>
            <a:off x="457200" y="-214313"/>
            <a:ext cx="8229600" cy="1143001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Иоанн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857250"/>
            <a:ext cx="614362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Братья Иаков и Иоанн в Евангелиях именуются сыновьями 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Зеведеевыми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 по имени их отца 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Зеведея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, также, по сообщению евангелиста Марка (Мк.3:17). </a:t>
            </a:r>
            <a:r>
              <a:rPr lang="ru-RU" sz="2000" dirty="0">
                <a:solidFill>
                  <a:srgbClr val="FFC000"/>
                </a:solidFill>
                <a:latin typeface="Candara" pitchFamily="34" charset="0"/>
              </a:rPr>
              <a:t>Иисус назвал братьев </a:t>
            </a:r>
            <a:r>
              <a:rPr lang="ru-RU" sz="2000" dirty="0" err="1">
                <a:solidFill>
                  <a:srgbClr val="FFC000"/>
                </a:solidFill>
                <a:latin typeface="Candara" pitchFamily="34" charset="0"/>
              </a:rPr>
              <a:t>Боанергес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 (арамейское слово, расшифровываемое в Новом Завете как «сыновья грома»).</a:t>
            </a: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Вместе с Петром и Иаковом он стал свидетелем воскрешения дочери 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Иаира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 (Мк.5:37; Лк.8:51). Только их Иисус сделал свидетелями Своего Преображения (Мф.17:1; Мк.9:2; Лк.9:28) и Гефсиманского моления (Мк.14:33). На Кресте </a:t>
            </a:r>
            <a:r>
              <a:rPr lang="ru-RU" sz="2000" dirty="0">
                <a:solidFill>
                  <a:srgbClr val="FFC000"/>
                </a:solidFill>
                <a:latin typeface="Candara" pitchFamily="34" charset="0"/>
              </a:rPr>
              <a:t>Иисус поручил Иоанну заботиться о Своей Матери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 —  Марии.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785813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1" name="Picture 1" descr="D:\Павел\Pictures\Картинки +обои\Сюжеты из библии цветные\F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1503" y="2357430"/>
            <a:ext cx="3000396" cy="22502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214313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4. Первый из апостолов, принявший мученическую смерть?</a:t>
            </a: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Иаков </a:t>
            </a:r>
            <a:r>
              <a:rPr lang="ru-RU" sz="4400" dirty="0" err="1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Зеведеев</a:t>
            </a:r>
            <a:endParaRPr lang="ru-RU" sz="4400" dirty="0">
              <a:solidFill>
                <a:srgbClr val="FFC000"/>
              </a:solidFill>
              <a:latin typeface="Candara" pitchFamily="34" charset="0"/>
              <a:ea typeface="+mj-ea"/>
              <a:cs typeface="+mj-cs"/>
            </a:endParaRP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3500438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«В то время царь Ирод поднял руки на некоторых из принадлежащих к церкви, чтобы сделать им зло, и убил Иакова, брата </a:t>
            </a:r>
            <a:r>
              <a:rPr lang="ru-RU" sz="24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Иоаннова</a:t>
            </a: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мечом»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Деяния 12: 1, 2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27088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011" name="Заголовок 10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Иаков Зеведеев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47813" y="1260501"/>
            <a:ext cx="6143625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По сообщениям Евангелий, вместе с отцом и братом был рыбаком. Сцена призвания братьев описана в Евангелии от Матфея (4:21) и Марка (1:19).</a:t>
            </a: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После воскресения и вознесения Иисуса Иаков появляется на страницах Деяний апостолов. Он вместе с другими апостолами был исполнен Святого Духа в день Пятидесятницы (Деян.2:1—4), участвовал в устроении первых христианских общин. 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62" name="Picture 2" descr="D:\Павел\Pictures\Картинки +обои\Сюжеты из библии цветные\Q0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214555"/>
            <a:ext cx="3810027" cy="2857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035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Иаков Зеведеев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285875"/>
            <a:ext cx="614362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 Деяниях сообщается и о его смерти (12:2). Согласно этому сообщению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царь Ирод Агриппа убил Иакова, брата Иоанна, мечом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. Судя по дальнейшему тексту это произошло в 44 году.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Апостол Иаков — единственный апостол, чья смерть описана на страницах Нового Завета.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986" name="Picture 2" descr="File:Agrippa I-Herod agripp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714620"/>
            <a:ext cx="2928958" cy="28602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642938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5. Ученик, на Тайной вечери просивший Иисуса «показать Отца», тезка благовестника, крестившего эфиопского евнуха?</a:t>
            </a: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235743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3429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228600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Филипп</a:t>
            </a: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3857625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«Филипп сказал Ему: Господи! покажи нам Отца, и довольно для нас»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От Иоанна 14: 8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083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Филипп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71625" y="1285875"/>
            <a:ext cx="61436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Евангелие от Иоанна сообщает, что Филипп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был родом из Вифсаиды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, из одного города с Андреем и Петром и призван за ними третьим.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Филипп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привёл к Иисусу Нафанаила 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(Варфоломея) (Ин.1:43—46).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На страницах Евангелия от Иоанна Филипп появляется ещё трижды: </a:t>
            </a:r>
          </a:p>
          <a:p>
            <a:pPr algn="just">
              <a:buFont typeface="Arial" charset="0"/>
              <a:buChar char="•"/>
            </a:pP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 он беседует с Иисусом о хлебе для множества народа (Ин.6:5—7); </a:t>
            </a:r>
          </a:p>
          <a:p>
            <a:pPr algn="just">
              <a:buFont typeface="Arial" charset="0"/>
              <a:buChar char="•"/>
            </a:pP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 приводит к Иисусу Еллинов (Ин.12:20—22); </a:t>
            </a:r>
          </a:p>
          <a:p>
            <a:pPr algn="just">
              <a:buFont typeface="Arial" charset="0"/>
              <a:buChar char="•"/>
            </a:pP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 просит Иисуса на Тайной вечере показать Отца (Ин.14:8—9).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642938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6. Друг Филиппа, о котором Иисус говорил: «…вот, подлинно Израильтянин, в котором нет лукавства»? </a:t>
            </a: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235743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3429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228600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Варфоломей (</a:t>
            </a:r>
            <a:r>
              <a:rPr lang="ru-RU" sz="4400" dirty="0" err="1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Нафанаил</a:t>
            </a: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)</a:t>
            </a: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4143375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«Иисус, увидев идущего к Нему </a:t>
            </a:r>
            <a:r>
              <a:rPr lang="ru-RU" sz="24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Нафанаила</a:t>
            </a: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говорит о нем: вот подлинно Израильтянин, в котором нет лукавства»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От Иоанна 1: 47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8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131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Варфоломей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Имя «Варфоломей» является арамейским отчеством «bar talamai» — «сын Фалмая», где Фалмай — искажённое на арамейский лад греческое имя Птолемей.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Существует единодушное мнение библеистов о том, что упомянутый в Евангелии от Иоанна (Ин.1:45—50)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Нафанаил — это одно лицо с Варфоломеем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. Следовательно, апостол Варфоломей — один из первых учеников Христа, призванный четвёртым вслед за Андреем, Петром и Филиппом.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По видимому, он был родственником или близким другом апостола Филиппа, поскольку именно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Филипп привёл Варфоломея к Иисусу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, и в списках апостолов они упоминаются рядом.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155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Варфоломей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Евангелист сообщает, что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Варфоломей был родом из Каны Галилейской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 (Ин.21:2).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 сцене призвания Нафанаила - Варфоломея он произносит знаменитую фразу «Из Назарета может ли быть что доброе?». Иисус, увидев его, говорит о нём «Вот подлинно Израильтянин, в котором нет лукавства».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://www.rutraveller.ru/icache/place/7306_603x3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2000240"/>
            <a:ext cx="5110842" cy="3000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857250" y="214313"/>
            <a:ext cx="74295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7. Мытарь, автор одного из Евангелий?</a:t>
            </a: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Матфей</a:t>
            </a: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3571875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«Проходя оттуда, Иисус увидел человека, сидящего у сбора пошлин, по имени Матфея, и говорит ему: следуй за Мною. И он встал и последовал за Ним»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От Матфея 9: 9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Матфей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Единственный достоверный факт, сообщаемый Евангелиями, то что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Матфей был мытарем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, то есть сборщиком пошлин. В тексте Евангелия от Матфея апостол назван «Матфей мытарь», что возможно указывает на смирение автора, так как мытари глубоко презирались Иудеями.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Иногда Евангелия его называют Левий Алфеев, то есть сын Алфея. Отец Матфея Алфей, и Алфей, отец апостола Иакова, вероятно, разные люди.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Матфей является автором одного из Евангелий.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75" y="214313"/>
            <a:ext cx="7643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8. Ученик, которому Христос сказал: «…и не будь неверующим, но верующим»?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Фома</a:t>
            </a:r>
          </a:p>
        </p:txBody>
      </p:sp>
      <p:sp>
        <p:nvSpPr>
          <p:cNvPr id="16" name="Заголовок 10"/>
          <p:cNvSpPr txBox="1">
            <a:spLocks/>
          </p:cNvSpPr>
          <p:nvPr/>
        </p:nvSpPr>
        <p:spPr>
          <a:xfrm>
            <a:off x="1857375" y="3571875"/>
            <a:ext cx="521493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«Потом говорит Фоме: подай перст твой сюда и посмотри руки Мои; подай руку твою и вложи в ребра Мои; и не будь неверующим, но верующим»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4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От Иоанна 20: 27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251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Фома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Фома Близнец (имя «Фома» созвучно арамейскому слову «близнец»).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Согласно Евангелию от Иоанна, Фома отсутствовал при первом явлении Иисуса Христа другим апостолам и, узнав от них, что Иисус воскрес из мертвых и приходил к ним, сказал: «Если не увижу на руках Его ран от гвоздей, и не вложу перста моего в раны от гвоздей, и не вложу руки моей в ребра Его, не поверю»  (Ин.20:25). 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5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Фома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Явившийся Иисус позволил Фоме прикоснуться к ранам Его, Фома уверовал и произнёс: «Господь мой и Бог мой!»  (Ин.20:28).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Выражение «Фома неверующий» (или «неверный») стало нарицательным именем для недоверчивого слушателя. 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78" name="Picture 2" descr="http://img1.liveinternet.ru/images/attach/c/1/73/939/73939639_f_13674386.jpg"/>
          <p:cNvPicPr>
            <a:picLocks noChangeAspect="1" noChangeArrowheads="1"/>
          </p:cNvPicPr>
          <p:nvPr/>
        </p:nvPicPr>
        <p:blipFill>
          <a:blip r:embed="rId3" cstate="print"/>
          <a:srcRect l="2820" t="16741" r="4106" b="33036"/>
          <a:stretch>
            <a:fillRect/>
          </a:stretch>
        </p:blipFill>
        <p:spPr bwMode="auto">
          <a:xfrm>
            <a:off x="2143108" y="2285992"/>
            <a:ext cx="4714908" cy="3214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75" y="214313"/>
            <a:ext cx="7643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9. Сын </a:t>
            </a:r>
            <a:r>
              <a:rPr lang="ru-RU" sz="3600" dirty="0" err="1" smtClean="0">
                <a:solidFill>
                  <a:schemeClr val="bg1"/>
                </a:solidFill>
                <a:latin typeface="Candara" pitchFamily="34" charset="0"/>
              </a:rPr>
              <a:t>Алфея</a:t>
            </a: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, автор одного соборного послания?</a:t>
            </a:r>
            <a:endParaRPr lang="ru-RU" sz="3600" dirty="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Иаков Алфеев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323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Иаков Алфеев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Иа́ков Алфе́ев — апостол Иисуса Христа, упоминаемый в Новом Завете. </a:t>
            </a:r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Брат апостола Иуды Иаковлева.</a:t>
            </a:r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 В трех Евангелиях его имя приводится в списке двенадцати (Мф.10:3; Мк.3:18; Лк.6:15), однако других сведений о нём не сообщается.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rgbClr val="FFC000"/>
                </a:solidFill>
                <a:latin typeface="Candara" pitchFamily="34" charset="0"/>
              </a:rPr>
              <a:t>Автор соборного послания Иакова.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298" name="Picture 2" descr="http://www.gamer.ru/system/attached_images/images/000/447/885/original/004.jpg?1320403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000372"/>
            <a:ext cx="3238500" cy="2428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75" y="214313"/>
            <a:ext cx="7643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10. Брат Иакова Алфеева, автор одного соборного послания?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Иуда </a:t>
            </a:r>
            <a:r>
              <a:rPr lang="ru-RU" sz="4400" dirty="0" err="1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Иаковлев</a:t>
            </a:r>
            <a:endParaRPr lang="ru-RU" sz="4400" dirty="0">
              <a:solidFill>
                <a:srgbClr val="FFC000"/>
              </a:solidFill>
              <a:latin typeface="Candar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8371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Иуда Иаковлев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Иу́да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Фадде́й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 (Иуда 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Иаковлев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 или 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Леввей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) — согласно Библии — один из 12 апостолов, </a:t>
            </a:r>
            <a:r>
              <a:rPr lang="ru-RU" sz="2000" dirty="0">
                <a:solidFill>
                  <a:srgbClr val="FFC000"/>
                </a:solidFill>
                <a:latin typeface="Candara" pitchFamily="34" charset="0"/>
              </a:rPr>
              <a:t>брат Иакова Алфеева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, сын </a:t>
            </a:r>
            <a:r>
              <a:rPr lang="ru-RU" sz="2000" dirty="0" err="1">
                <a:solidFill>
                  <a:schemeClr val="bg1"/>
                </a:solidFill>
                <a:latin typeface="Candara" pitchFamily="34" charset="0"/>
              </a:rPr>
              <a:t>Алфея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.</a:t>
            </a: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Упомянут в списках апостолов в Евангелиях от Луки (Лк.6:16) и от Иоанна (Ин.14:22); а также в Деяниях Апостолов (Деян.1:13). </a:t>
            </a:r>
          </a:p>
          <a:p>
            <a:pPr algn="just"/>
            <a:endParaRPr lang="ru-RU" sz="2000" dirty="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В Евангелии от Иоанна Иуда на Тайной Вечере </a:t>
            </a:r>
            <a:r>
              <a:rPr lang="ru-RU" sz="2000" dirty="0">
                <a:solidFill>
                  <a:srgbClr val="FFC000"/>
                </a:solidFill>
                <a:latin typeface="Candara" pitchFamily="34" charset="0"/>
              </a:rPr>
              <a:t>задаёт вопрос Иисусу о Его грядущем воскресении</a:t>
            </a:r>
            <a:r>
              <a:rPr lang="ru-RU" sz="2000" dirty="0">
                <a:solidFill>
                  <a:schemeClr val="bg1"/>
                </a:solidFill>
                <a:latin typeface="Candara" pitchFamily="34" charset="0"/>
              </a:rPr>
              <a:t>. При этом он назван «Иуда, не Искариот», чтобы отличить его от Иуды — предателя.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75" y="214313"/>
            <a:ext cx="7643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11. Ученик, имя которого переводится </a:t>
            </a:r>
            <a:b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как «ревнитель»?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 err="1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Симон</a:t>
            </a: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 </a:t>
            </a:r>
            <a:r>
              <a:rPr lang="ru-RU" sz="4400" dirty="0" err="1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Зилот</a:t>
            </a:r>
            <a:endParaRPr lang="ru-RU" sz="4400" dirty="0">
              <a:solidFill>
                <a:srgbClr val="FFC000"/>
              </a:solidFill>
              <a:latin typeface="Candara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419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Симон Зилот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Сведения в Евангелиях о Симоне Кананите крайне скудны. Он упомянут в списках апостолов в Евангелии от Матфея (Мф.10:4), от Марка(Мк.3:18), от Луки (Лк.6:15), а также в Деяниях Апостолов (Деян.1:13). 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346" name="Picture 2" descr="D:\Павел\Pictures\Картинки +обои\Сюжеты из библии цветные\Y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143248"/>
            <a:ext cx="4159251" cy="3119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443" name="Заголовок 10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z="3600" smtClean="0">
                <a:solidFill>
                  <a:schemeClr val="bg1"/>
                </a:solidFill>
                <a:latin typeface="Candara" pitchFamily="34" charset="0"/>
              </a:rPr>
              <a:t>Апостол Симон Зилот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28750" y="1285875"/>
            <a:ext cx="6143625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Он называется Симоном Зилотом или Симоном Кананитом, чтобы отличить его от Симона Петра. Никаких других сведений об апостоле Новый Завет не приводит.</a:t>
            </a:r>
          </a:p>
          <a:p>
            <a:pPr algn="just"/>
            <a:endParaRPr lang="ru-RU" sz="2000">
              <a:solidFill>
                <a:schemeClr val="bg1"/>
              </a:solidFill>
              <a:latin typeface="Candara" pitchFamily="34" charset="0"/>
            </a:endParaRPr>
          </a:p>
          <a:p>
            <a:pPr algn="just"/>
            <a:r>
              <a:rPr lang="ru-RU" sz="2000">
                <a:solidFill>
                  <a:schemeClr val="bg1"/>
                </a:solidFill>
                <a:latin typeface="Candara" pitchFamily="34" charset="0"/>
              </a:rPr>
              <a:t>Мы знаем, что зилоты представляли собой воинствующую, революционную группировку во времена, предшествовавшие Иудейской войне. Мог ли этот апостол ранее принадлежать к зилотам? О существовании группировки зилотов во времена Иисуса нет свидетельств, и мы можем предположить, что Симон назван Зилотом (ревнителем) за свою особую духовную ревность. 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143000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75" y="214313"/>
            <a:ext cx="7643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12. Ученик, занявший место Иуды Искариота?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 err="1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Матфий</a:t>
            </a:r>
            <a:endParaRPr lang="ru-RU" sz="4400" dirty="0">
              <a:solidFill>
                <a:srgbClr val="FFC000"/>
              </a:solidFill>
              <a:latin typeface="Candara" pitchFamily="34" charset="0"/>
              <a:ea typeface="+mj-ea"/>
              <a:cs typeface="+mj-cs"/>
            </a:endParaRPr>
          </a:p>
        </p:txBody>
      </p:sp>
      <p:sp>
        <p:nvSpPr>
          <p:cNvPr id="9" name="Заголовок 10"/>
          <p:cNvSpPr txBox="1">
            <a:spLocks/>
          </p:cNvSpPr>
          <p:nvPr/>
        </p:nvSpPr>
        <p:spPr>
          <a:xfrm>
            <a:off x="1285875" y="3857625"/>
            <a:ext cx="6643688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«И поставили двоих: Иосифа, называемого </a:t>
            </a:r>
            <a:r>
              <a:rPr lang="ru-RU" sz="20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Варсавою</a:t>
            </a: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который прозван </a:t>
            </a:r>
            <a:r>
              <a:rPr lang="ru-RU" sz="20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Иустом</a:t>
            </a: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и </a:t>
            </a:r>
            <a:r>
              <a:rPr lang="ru-RU" sz="20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Матфия</a:t>
            </a: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; </a:t>
            </a:r>
            <a:r>
              <a:rPr lang="ru-RU" sz="20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и</a:t>
            </a: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 помолились и сказали: Ты, Господи, Сердцеведец всех, покажи из сих двоих одного, которого Ты избрал принять жребий сего служения и Апостольства, от которого отпал Иуда, чтобы идти в свое место. И бросили о них жребий, и выпал жребий </a:t>
            </a:r>
            <a:r>
              <a:rPr lang="ru-RU" sz="2000" i="1" dirty="0" err="1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Матфию</a:t>
            </a: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, и он сопричислен к одиннадцати Апостолам 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sz="2000" i="1" dirty="0">
              <a:solidFill>
                <a:schemeClr val="bg1"/>
              </a:solidFill>
              <a:latin typeface="Candara" pitchFamily="34" charset="0"/>
              <a:ea typeface="+mj-ea"/>
              <a:cs typeface="+mj-cs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bg1"/>
                </a:solidFill>
                <a:latin typeface="Candara" pitchFamily="34" charset="0"/>
                <a:ea typeface="+mj-ea"/>
                <a:cs typeface="+mj-cs"/>
              </a:rPr>
              <a:t>Деяния 1: 23-26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9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7250" y="0"/>
            <a:ext cx="7429500" cy="6858000"/>
          </a:xfrm>
          <a:prstGeom prst="rect">
            <a:avLst/>
          </a:prstGeom>
          <a:solidFill>
            <a:schemeClr val="tx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714375" y="214313"/>
            <a:ext cx="764381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13. Евангелисты, не входившие в число </a:t>
            </a:r>
            <a:b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Candara" pitchFamily="34" charset="0"/>
              </a:rPr>
              <a:t>12 апостолов?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928813" y="1571625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928813" y="2643188"/>
            <a:ext cx="5072062" cy="0"/>
          </a:xfrm>
          <a:prstGeom prst="line">
            <a:avLst/>
          </a:prstGeom>
          <a:ln w="15875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0"/>
          <p:cNvSpPr txBox="1">
            <a:spLocks/>
          </p:cNvSpPr>
          <p:nvPr/>
        </p:nvSpPr>
        <p:spPr>
          <a:xfrm>
            <a:off x="357188" y="1500188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400" dirty="0">
                <a:solidFill>
                  <a:srgbClr val="FFC000"/>
                </a:solidFill>
                <a:latin typeface="Candara" pitchFamily="34" charset="0"/>
                <a:ea typeface="+mj-ea"/>
                <a:cs typeface="+mj-cs"/>
              </a:rPr>
              <a:t>Лука, Марк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H:\0_b11ef_896a57a0_XXXL.jpg"/>
          <p:cNvPicPr>
            <a:picLocks noChangeAspect="1" noChangeArrowheads="1"/>
          </p:cNvPicPr>
          <p:nvPr/>
        </p:nvPicPr>
        <p:blipFill>
          <a:blip r:embed="rId2" cstate="print"/>
          <a:srcRect b="2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2662238"/>
            <a:ext cx="7772400" cy="1470025"/>
          </a:xfrm>
        </p:spPr>
        <p:txBody>
          <a:bodyPr/>
          <a:lstStyle/>
          <a:p>
            <a:r>
              <a:rPr lang="ru-RU" sz="7200" smtClean="0">
                <a:latin typeface="Candara" pitchFamily="34" charset="0"/>
                <a:cs typeface="David" pitchFamily="34" charset="-79"/>
              </a:rPr>
              <a:t>Результаты?</a:t>
            </a:r>
          </a:p>
        </p:txBody>
      </p:sp>
      <p:pic>
        <p:nvPicPr>
          <p:cNvPr id="64515" name="Picture 4" descr="H:\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2090738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4" descr="H:\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50" y="4162425"/>
            <a:ext cx="52292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5"/>
          <p:cNvSpPr txBox="1">
            <a:spLocks/>
          </p:cNvSpPr>
          <p:nvPr/>
        </p:nvSpPr>
        <p:spPr>
          <a:xfrm>
            <a:off x="1457325" y="5429250"/>
            <a:ext cx="6400800" cy="85725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i="1" dirty="0">
                <a:latin typeface="Candara" pitchFamily="34" charset="0"/>
                <a:cs typeface="+mn-cs"/>
              </a:rPr>
              <a:t>При подготовке презентации были использованы материалы сайта </a:t>
            </a:r>
            <a:r>
              <a:rPr lang="en-US" sz="3200" i="1" dirty="0">
                <a:latin typeface="Candara" pitchFamily="34" charset="0"/>
                <a:cs typeface="+mn-cs"/>
              </a:rPr>
              <a:t>ru.wikipedia.org</a:t>
            </a:r>
            <a:endParaRPr lang="ru-RU" sz="3200" i="1" dirty="0">
              <a:latin typeface="Candara" pitchFamily="34" charset="0"/>
              <a:cs typeface="+mn-cs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1359</Words>
  <Application>Microsoft Office PowerPoint</Application>
  <PresentationFormat>Экран (4:3)</PresentationFormat>
  <Paragraphs>413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6" baseType="lpstr">
      <vt:lpstr>Calibri</vt:lpstr>
      <vt:lpstr>Wingdings</vt:lpstr>
      <vt:lpstr>Arial</vt:lpstr>
      <vt:lpstr>Candara</vt:lpstr>
      <vt:lpstr>David</vt:lpstr>
      <vt:lpstr>Тема Office</vt:lpstr>
      <vt:lpstr>Двенадцать апостолов</vt:lpstr>
      <vt:lpstr>Что означает слово «апостол»?</vt:lpstr>
      <vt:lpstr>Список апостолов</vt:lpstr>
      <vt:lpstr>Вопросы</vt:lpstr>
      <vt:lpstr>Вопрос №1</vt:lpstr>
      <vt:lpstr>Вопрос №2</vt:lpstr>
      <vt:lpstr>Вопрос №3</vt:lpstr>
      <vt:lpstr>Вопрос №4</vt:lpstr>
      <vt:lpstr>Вопрос №5</vt:lpstr>
      <vt:lpstr>Вопрос №6</vt:lpstr>
      <vt:lpstr>Вопрос №7</vt:lpstr>
      <vt:lpstr>Вопрос №8</vt:lpstr>
      <vt:lpstr>Вопрос №9</vt:lpstr>
      <vt:lpstr>Вопрос №10</vt:lpstr>
      <vt:lpstr>Вопрос №11</vt:lpstr>
      <vt:lpstr>Вопрос №12</vt:lpstr>
      <vt:lpstr>Вопрос №13</vt:lpstr>
      <vt:lpstr>Ответы</vt:lpstr>
      <vt:lpstr>1. Кто стал первым из призванных учеников Христа?</vt:lpstr>
      <vt:lpstr>Апостол Андрей</vt:lpstr>
      <vt:lpstr>Апостол Андрей</vt:lpstr>
      <vt:lpstr>2. Кому Иисус дал имя Кифа (камень)?</vt:lpstr>
      <vt:lpstr>Апостол Петр</vt:lpstr>
      <vt:lpstr>Апостол Петр</vt:lpstr>
      <vt:lpstr>3. «Сын грома», автор Евангелия, пророческой книги и соборных посланий? </vt:lpstr>
      <vt:lpstr>Апостол Иоанн</vt:lpstr>
      <vt:lpstr>Апостол Иоанн</vt:lpstr>
      <vt:lpstr>4. Первый из апостолов, принявший мученическую смерть?</vt:lpstr>
      <vt:lpstr>Апостол Иаков Зеведеев</vt:lpstr>
      <vt:lpstr>Апостол Иаков Зеведеев</vt:lpstr>
      <vt:lpstr>5. Ученик, на Тайной вечери просивший Иисуса «показать Отца», тезка благовестника, крестившего эфиопского евнуха?</vt:lpstr>
      <vt:lpstr>Апостол Филипп</vt:lpstr>
      <vt:lpstr>6. Друг Филиппа, о котором Иисус говорил: «…вот, подлинно Израильтянин, в котором нет лукавства»? </vt:lpstr>
      <vt:lpstr>Апостол Варфоломей</vt:lpstr>
      <vt:lpstr>Апостол Варфоломей</vt:lpstr>
      <vt:lpstr>7. Мытарь, автор одного из Евангелий?</vt:lpstr>
      <vt:lpstr>Апостол Матфей</vt:lpstr>
      <vt:lpstr>8. Ученик, которому Христос сказал: «…и не будь неверующим, но верующим»?</vt:lpstr>
      <vt:lpstr>Апостол Фома</vt:lpstr>
      <vt:lpstr>Апостол Фома</vt:lpstr>
      <vt:lpstr>9. Сын Алфея, автор одного соборного послания?</vt:lpstr>
      <vt:lpstr>Апостол Иаков Алфеев</vt:lpstr>
      <vt:lpstr>10. Брат Иакова Алфеева, автор одного соборного послания?</vt:lpstr>
      <vt:lpstr>Апостол Иуда Иаковлев</vt:lpstr>
      <vt:lpstr>11. Ученик, имя которого переводится  как «ревнитель»?</vt:lpstr>
      <vt:lpstr>Апостол Симон Зилот</vt:lpstr>
      <vt:lpstr>Апостол Симон Зилот</vt:lpstr>
      <vt:lpstr>12. Ученик, занявший место Иуды Искариота?</vt:lpstr>
      <vt:lpstr>13. Евангелисты, не входившие в число  12 апостолов?</vt:lpstr>
      <vt:lpstr>Результаты?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Вопросы по Библии</dc:title>
  <dc:subject>Двенадцать апостолов</dc:subject>
  <dc:creator>Славьте Творца!</dc:creator>
  <cp:lastModifiedBy>Белочкин Павел</cp:lastModifiedBy>
  <cp:revision>63</cp:revision>
  <dcterms:created xsi:type="dcterms:W3CDTF">2013-07-07T18:44:44Z</dcterms:created>
  <dcterms:modified xsi:type="dcterms:W3CDTF">2018-11-10T17:59:48Z</dcterms:modified>
  <cp:contentStatus/>
</cp:coreProperties>
</file>